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1"/>
  </p:notesMasterIdLst>
  <p:handoutMasterIdLst>
    <p:handoutMasterId r:id="rId42"/>
  </p:handoutMasterIdLst>
  <p:sldIdLst>
    <p:sldId id="1242" r:id="rId6"/>
    <p:sldId id="1306" r:id="rId7"/>
    <p:sldId id="1374" r:id="rId8"/>
    <p:sldId id="1308" r:id="rId9"/>
    <p:sldId id="1299" r:id="rId10"/>
    <p:sldId id="1369" r:id="rId11"/>
    <p:sldId id="1345" r:id="rId12"/>
    <p:sldId id="1346" r:id="rId13"/>
    <p:sldId id="1347" r:id="rId14"/>
    <p:sldId id="1348" r:id="rId15"/>
    <p:sldId id="1349" r:id="rId16"/>
    <p:sldId id="1370" r:id="rId17"/>
    <p:sldId id="1351" r:id="rId18"/>
    <p:sldId id="1340" r:id="rId19"/>
    <p:sldId id="1352" r:id="rId20"/>
    <p:sldId id="1371" r:id="rId21"/>
    <p:sldId id="1354" r:id="rId22"/>
    <p:sldId id="1355" r:id="rId23"/>
    <p:sldId id="1373" r:id="rId24"/>
    <p:sldId id="1357" r:id="rId25"/>
    <p:sldId id="1358" r:id="rId26"/>
    <p:sldId id="1359" r:id="rId27"/>
    <p:sldId id="1360" r:id="rId28"/>
    <p:sldId id="1361" r:id="rId29"/>
    <p:sldId id="1362" r:id="rId30"/>
    <p:sldId id="1363" r:id="rId31"/>
    <p:sldId id="1364" r:id="rId32"/>
    <p:sldId id="1365" r:id="rId33"/>
    <p:sldId id="1366" r:id="rId34"/>
    <p:sldId id="1367" r:id="rId35"/>
    <p:sldId id="1310" r:id="rId36"/>
    <p:sldId id="1375" r:id="rId37"/>
    <p:sldId id="1312" r:id="rId38"/>
    <p:sldId id="1313" r:id="rId39"/>
    <p:sldId id="1314" r:id="rId40"/>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4"/>
            <p14:sldId id="1308"/>
          </p14:sldIdLst>
        </p14:section>
        <p14:section name="Introduction" id="{263DA0D5-1A7B-4251-A0DF-8D09277B3104}">
          <p14:sldIdLst>
            <p14:sldId id="1299"/>
            <p14:sldId id="1369"/>
            <p14:sldId id="1345"/>
            <p14:sldId id="1346"/>
            <p14:sldId id="1347"/>
            <p14:sldId id="1348"/>
            <p14:sldId id="1349"/>
            <p14:sldId id="1370"/>
            <p14:sldId id="1351"/>
          </p14:sldIdLst>
        </p14:section>
        <p14:section name="App Model Practices" id="{D583EE81-CBF3-42AB-A125-84580FDFDDBE}">
          <p14:sldIdLst>
            <p14:sldId id="1340"/>
            <p14:sldId id="1352"/>
            <p14:sldId id="1371"/>
            <p14:sldId id="1354"/>
            <p14:sldId id="1355"/>
            <p14:sldId id="1373"/>
            <p14:sldId id="1357"/>
            <p14:sldId id="1358"/>
            <p14:sldId id="1359"/>
            <p14:sldId id="1360"/>
            <p14:sldId id="1361"/>
            <p14:sldId id="1362"/>
            <p14:sldId id="1363"/>
            <p14:sldId id="1364"/>
            <p14:sldId id="1365"/>
            <p14:sldId id="1366"/>
          </p14:sldIdLst>
        </p14:section>
        <p14:section name="Closing" id="{FD266876-864C-4C58-950D-5D3765CB8278}">
          <p14:sldIdLst>
            <p14:sldId id="1367"/>
            <p14:sldId id="1310"/>
            <p14:sldId id="1375"/>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969696"/>
    <a:srgbClr val="EB3C00"/>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7019" autoAdjust="0"/>
  </p:normalViewPr>
  <p:slideViewPr>
    <p:cSldViewPr snapToGrid="0">
      <p:cViewPr varScale="1">
        <p:scale>
          <a:sx n="84" d="100"/>
          <a:sy n="84" d="100"/>
        </p:scale>
        <p:origin x="163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a:latin typeface="Segoe UI" pitchFamily="34" charset="0"/>
              <a:ea typeface="Segoe UI" pitchFamily="34" charset="0"/>
              <a:cs typeface="Segoe UI" pitchFamily="34" charset="0"/>
            </a:rPr>
            <a:t>Farm</a:t>
          </a: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a:latin typeface="Segoe UI" pitchFamily="34" charset="0"/>
              <a:ea typeface="Segoe UI" pitchFamily="34" charset="0"/>
              <a:cs typeface="Segoe UI" pitchFamily="34" charset="0"/>
            </a:rPr>
            <a:t>Full trust solutions</a:t>
          </a: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a:latin typeface="Segoe UI" pitchFamily="34" charset="0"/>
              <a:ea typeface="Segoe UI" pitchFamily="34" charset="0"/>
              <a:cs typeface="Segoe UI" pitchFamily="34" charset="0"/>
            </a:rPr>
            <a:t>Declarative elements</a:t>
          </a: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a:latin typeface="Segoe UI" pitchFamily="34" charset="0"/>
              <a:ea typeface="Segoe UI" pitchFamily="34" charset="0"/>
              <a:cs typeface="Segoe UI" pitchFamily="34" charset="0"/>
            </a:rPr>
            <a:t>Partially trusted code service still included for limited server side support</a:t>
          </a: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a:latin typeface="Segoe UI" pitchFamily="34" charset="0"/>
              <a:ea typeface="Segoe UI" pitchFamily="34" charset="0"/>
              <a:cs typeface="Segoe UI" pitchFamily="34" charset="0"/>
            </a:rPr>
            <a:t>SP Add-Ins</a:t>
          </a: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a:latin typeface="Segoe UI" pitchFamily="34" charset="0"/>
              <a:ea typeface="Segoe UI" pitchFamily="34" charset="0"/>
              <a:cs typeface="Segoe UI" pitchFamily="34" charset="0"/>
            </a:rPr>
            <a:t>New add-in model</a:t>
          </a: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a:latin typeface="Segoe UI" pitchFamily="34" charset="0"/>
              <a:ea typeface="Segoe UI" pitchFamily="34" charset="0"/>
              <a:cs typeface="Segoe UI" pitchFamily="34" charset="0"/>
            </a:rPr>
            <a:t>Customizations to file system of servers</a:t>
          </a: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a:latin typeface="Segoe UI" pitchFamily="34" charset="0"/>
              <a:ea typeface="Segoe UI" pitchFamily="34" charset="0"/>
              <a:cs typeface="Segoe UI" pitchFamily="34" charset="0"/>
            </a:rPr>
            <a:t>Deployed from corporate catalog or SharePoint store</a:t>
          </a: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a:latin typeface="Segoe UI" pitchFamily="34" charset="0"/>
              <a:ea typeface="Segoe UI" pitchFamily="34" charset="0"/>
              <a:cs typeface="Segoe UI" pitchFamily="34" charset="0"/>
            </a:rPr>
            <a:t>Manage permission and licenses specifically</a:t>
          </a: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a:latin typeface="Segoe UI" pitchFamily="34" charset="0"/>
              <a:ea typeface="Segoe UI" pitchFamily="34" charset="0"/>
              <a:cs typeface="Segoe UI" pitchFamily="34" charset="0"/>
            </a:rPr>
            <a:t>Classic model from 2007</a:t>
          </a: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a:latin typeface="Segoe UI" pitchFamily="34" charset="0"/>
              <a:ea typeface="Segoe UI" pitchFamily="34" charset="0"/>
              <a:cs typeface="Segoe UI" pitchFamily="34" charset="0"/>
            </a:rPr>
            <a:t>Preferred option</a:t>
          </a: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a:latin typeface="Segoe UI" pitchFamily="34" charset="0"/>
              <a:ea typeface="Segoe UI" pitchFamily="34" charset="0"/>
              <a:cs typeface="Segoe UI" pitchFamily="34" charset="0"/>
            </a:rPr>
            <a:t>Hosted in same process as SharePoint</a:t>
          </a: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a:latin typeface="Segoe UI" pitchFamily="34" charset="0"/>
              <a:ea typeface="Segoe UI" pitchFamily="34" charset="0"/>
              <a:cs typeface="Segoe UI" pitchFamily="34" charset="0"/>
            </a:rPr>
            <a:t>Server side SharePoint API access</a:t>
          </a: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a:latin typeface="Segoe UI" pitchFamily="34" charset="0"/>
              <a:ea typeface="Segoe UI" pitchFamily="34" charset="0"/>
              <a:cs typeface="Segoe UI" pitchFamily="34" charset="0"/>
            </a:rPr>
            <a:t>Hosted in isolated process</a:t>
          </a: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a:latin typeface="Segoe UI" pitchFamily="34" charset="0"/>
              <a:ea typeface="Segoe UI" pitchFamily="34" charset="0"/>
              <a:cs typeface="Segoe UI" pitchFamily="34" charset="0"/>
            </a:rPr>
            <a:t>Limited server side SharePoint API access</a:t>
          </a: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a:latin typeface="Segoe UI" pitchFamily="34" charset="0"/>
              <a:ea typeface="Segoe UI" pitchFamily="34" charset="0"/>
              <a:cs typeface="Segoe UI" pitchFamily="34" charset="0"/>
            </a:rPr>
            <a:t>Simple install and upgrade process</a:t>
          </a: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pt>
    <dgm:pt modelId="{8073F846-8987-4DCB-B978-4B5C318D4451}" type="pres">
      <dgm:prSet presAssocID="{D3F22B3D-9770-43AA-A1EB-A2A9DC6605A9}" presName="composite" presStyleCnt="0"/>
      <dgm:spPr/>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pt>
    <dgm:pt modelId="{CC06C43B-81ED-4335-B593-5B220083DC7E}" type="pres">
      <dgm:prSet presAssocID="{CCC1A30E-87CE-4ECE-B813-125F911B4C67}" presName="space" presStyleCnt="0"/>
      <dgm:spPr/>
    </dgm:pt>
    <dgm:pt modelId="{CD88C85A-7321-410B-AAC7-1BB550DB0261}" type="pres">
      <dgm:prSet presAssocID="{18F0396C-A264-4D07-BFD8-88627524926B}" presName="composite" presStyleCnt="0"/>
      <dgm:spPr/>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pt>
    <dgm:pt modelId="{C0FABB9A-5F48-479E-9874-1253769D5136}" type="pres">
      <dgm:prSet presAssocID="{18F0396C-A264-4D07-BFD8-88627524926B}" presName="desTx" presStyleLbl="alignAccFollowNode1" presStyleIdx="1" presStyleCnt="3">
        <dgm:presLayoutVars>
          <dgm:bulletEnabled val="1"/>
        </dgm:presLayoutVars>
      </dgm:prSet>
      <dgm:spPr/>
    </dgm:pt>
    <dgm:pt modelId="{DE93CCDD-7AE4-4355-A61F-F3854169B8B2}" type="pres">
      <dgm:prSet presAssocID="{88749490-BB34-4F4F-8BC1-C27D3ABD12BE}" presName="space" presStyleCnt="0"/>
      <dgm:spPr/>
    </dgm:pt>
    <dgm:pt modelId="{B4FC05DB-C57C-425B-9F66-10976F6CF9C6}" type="pres">
      <dgm:prSet presAssocID="{894C641E-A83D-4EBB-95D3-0D6AD185F362}" presName="composite" presStyleCnt="0"/>
      <dgm:spPr/>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pt>
    <dgm:pt modelId="{8BE1DD3E-3025-49F8-B195-40AD3402D91D}" type="pres">
      <dgm:prSet presAssocID="{894C641E-A83D-4EBB-95D3-0D6AD185F362}" presName="desTx" presStyleLbl="alignAccFollowNode1" presStyleIdx="2" presStyleCnt="3">
        <dgm:presLayoutVars>
          <dgm:bulletEnabled val="1"/>
        </dgm:presLayoutVars>
      </dgm:prSet>
      <dgm:spPr/>
    </dgm:pt>
  </dgm:ptLst>
  <dgm:cxnLst>
    <dgm:cxn modelId="{5D107C7A-AAAA-4942-9B57-A50AE9CF4F8E}" type="presOf" srcId="{3EA564AC-7B72-4FCF-9284-6025ABE5E78A}" destId="{8BE1DD3E-3025-49F8-B195-40AD3402D91D}" srcOrd="0" destOrd="2" presId="urn:microsoft.com/office/officeart/2005/8/layout/hList1"/>
    <dgm:cxn modelId="{195E9BD2-3817-4466-A4C0-6085FD0F8343}" type="presOf" srcId="{894C641E-A83D-4EBB-95D3-0D6AD185F362}" destId="{30BD99D3-91C9-47CE-8CDD-B244DF80A3D1}" srcOrd="0" destOrd="0" presId="urn:microsoft.com/office/officeart/2005/8/layout/hList1"/>
    <dgm:cxn modelId="{E1451FAB-6494-4D9C-A0F7-81021E18A23A}" srcId="{894C641E-A83D-4EBB-95D3-0D6AD185F362}" destId="{04A6CB37-A108-4A90-873C-87DB97B3ED8B}" srcOrd="4" destOrd="0" parTransId="{6473B6EA-7410-464F-9D45-1A43B8BE0A42}" sibTransId="{6F325DAA-FFB6-4200-B493-7520F18B95AA}"/>
    <dgm:cxn modelId="{B7FBF17E-E2AD-4EBB-8799-90F61B59A71E}" srcId="{D3F22B3D-9770-43AA-A1EB-A2A9DC6605A9}" destId="{495965C1-1598-41D4-B828-BF3E4A9D7C21}" srcOrd="3" destOrd="0" parTransId="{E9E66839-02FC-4511-A233-5F6C465DDE3C}" sibTransId="{AF1F43C2-67C5-40BF-869B-5CB58416DBFA}"/>
    <dgm:cxn modelId="{0EBC4A38-096C-4052-9636-B7AFA0204E03}" type="presOf" srcId="{7DEEE29A-9698-4716-9CD8-CC0DB10A581E}" destId="{C0FABB9A-5F48-479E-9874-1253769D5136}" srcOrd="0" destOrd="3"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6F5ED86D-0DA2-42C3-AC42-2DAA79BDF656}" type="presOf" srcId="{525177B3-71AD-408E-B5E8-A34FB5B156F4}" destId="{C0FABB9A-5F48-479E-9874-1253769D5136}" srcOrd="0" destOrd="2" presId="urn:microsoft.com/office/officeart/2005/8/layout/hList1"/>
    <dgm:cxn modelId="{6678277C-CF2A-483A-94AF-CE6EAE76664F}" srcId="{D3F22B3D-9770-43AA-A1EB-A2A9DC6605A9}" destId="{F7A432CF-A406-478A-827F-655973149674}" srcOrd="5" destOrd="0" parTransId="{78D33F61-1200-4354-9A3A-1F798CD6739C}" sibTransId="{E7D80235-EA6E-45BF-B7CF-A79FC116635B}"/>
    <dgm:cxn modelId="{C795A6D5-DF75-4952-9FB1-72A371E7FFB2}" type="presOf" srcId="{62BAFDD9-40CB-4E9F-BE12-7775017B31C5}" destId="{8BE1DD3E-3025-49F8-B195-40AD3402D91D}" srcOrd="0" destOrd="3" presId="urn:microsoft.com/office/officeart/2005/8/layout/hList1"/>
    <dgm:cxn modelId="{A0A301CB-CE8C-4622-84DA-0EF0CEDCDDBF}" srcId="{18F0396C-A264-4D07-BFD8-88627524926B}" destId="{525177B3-71AD-408E-B5E8-A34FB5B156F4}" srcOrd="2" destOrd="0" parTransId="{29EB5859-6301-4EF9-91AB-A9F8CB141612}" sibTransId="{F1744652-ACA6-4744-8528-AFFDC2FF91ED}"/>
    <dgm:cxn modelId="{21444368-0277-4332-B388-5A17314DF970}" type="presOf" srcId="{F2A3EFBE-D152-4C96-8777-AB1862609997}" destId="{D9173271-2792-41B0-9FB6-9AE9738E571F}" srcOrd="0" destOrd="0"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58876D48-42BF-4FF4-870C-9DCA246C8E43}" type="presOf" srcId="{48928369-A2E2-4E7A-A326-14BF69087418}" destId="{C0FABB9A-5F48-479E-9874-1253769D5136}" srcOrd="0" destOrd="0"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9C71F140-CF06-42CA-AE7A-A63D48EAACE2}" srcId="{18F0396C-A264-4D07-BFD8-88627524926B}" destId="{48928369-A2E2-4E7A-A326-14BF69087418}" srcOrd="0" destOrd="0" parTransId="{BCC6EBB4-ECC8-44A2-B5CB-07B9B7150BF0}" sibTransId="{C21B15F8-E9BE-485A-9F75-C402DAE69318}"/>
    <dgm:cxn modelId="{D020D194-9A7B-4C0C-8CE0-2387ECE6BC53}" type="presOf" srcId="{029630A8-24B6-4355-8573-50BC39D7728E}" destId="{C0FABB9A-5F48-479E-9874-1253769D5136}" srcOrd="0" destOrd="1" presId="urn:microsoft.com/office/officeart/2005/8/layout/hList1"/>
    <dgm:cxn modelId="{67ED36E0-DFD0-4693-BD6D-40173A8664BA}" srcId="{F2A3EFBE-D152-4C96-8777-AB1862609997}" destId="{D3F22B3D-9770-43AA-A1EB-A2A9DC6605A9}" srcOrd="0" destOrd="0" parTransId="{917A7B8F-4875-416B-8554-6A36FC9E939B}" sibTransId="{CCC1A30E-87CE-4ECE-B813-125F911B4C67}"/>
    <dgm:cxn modelId="{D5CD85CD-DB4F-4AD8-8A41-9CA0B12E97AA}" type="presOf" srcId="{87C21E75-A0C8-4099-893F-B4A5A81E7841}" destId="{8BE1DD3E-3025-49F8-B195-40AD3402D91D}" srcOrd="0" destOrd="1" presId="urn:microsoft.com/office/officeart/2005/8/layout/hList1"/>
    <dgm:cxn modelId="{0E77E33A-CD83-4E5D-B216-1E9963C52780}" type="presOf" srcId="{AF6AE84C-9E0E-42FA-B04C-140410BE072E}" destId="{16C0A052-62DA-4A3B-BA0C-E09755F8AABD}" srcOrd="0" destOrd="4" presId="urn:microsoft.com/office/officeart/2005/8/layout/hList1"/>
    <dgm:cxn modelId="{AAF1C018-58D3-44E5-8C3D-BD1C22569B24}" type="presOf" srcId="{F7A432CF-A406-478A-827F-655973149674}" destId="{16C0A052-62DA-4A3B-BA0C-E09755F8AABD}" srcOrd="0" destOrd="5" presId="urn:microsoft.com/office/officeart/2005/8/layout/hList1"/>
    <dgm:cxn modelId="{992832EA-3EB1-451F-A509-769B7010358B}" type="presOf" srcId="{04A6CB37-A108-4A90-873C-87DB97B3ED8B}" destId="{8BE1DD3E-3025-49F8-B195-40AD3402D91D}" srcOrd="0" destOrd="4"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B5702821-1D9D-44D9-A56F-33128C44FCDF}" srcId="{F2A3EFBE-D152-4C96-8777-AB1862609997}" destId="{18F0396C-A264-4D07-BFD8-88627524926B}" srcOrd="1" destOrd="0" parTransId="{4D3B99DA-A11B-4A86-8D99-829E1658D56B}" sibTransId="{88749490-BB34-4F4F-8BC1-C27D3ABD12BE}"/>
    <dgm:cxn modelId="{7F6809E2-2BA1-4675-85BF-632010B0FC2E}" type="presOf" srcId="{D3F22B3D-9770-43AA-A1EB-A2A9DC6605A9}" destId="{61E6996F-FAB0-4C07-ADCA-3EDB9B6C1B60}" srcOrd="0" destOrd="0" presId="urn:microsoft.com/office/officeart/2005/8/layout/hList1"/>
    <dgm:cxn modelId="{3260DAC7-9519-4AC9-8F6F-186598CFA4D9}" srcId="{18F0396C-A264-4D07-BFD8-88627524926B}" destId="{029630A8-24B6-4355-8573-50BC39D7728E}" srcOrd="1" destOrd="0" parTransId="{BDA070C5-959C-4182-9657-0C134BB3B3E7}" sibTransId="{5145BA5C-684D-4010-AAA2-B07EAB172AC0}"/>
    <dgm:cxn modelId="{00BB6287-4E99-49B3-8E9B-4D93D6804B92}" srcId="{D3F22B3D-9770-43AA-A1EB-A2A9DC6605A9}" destId="{9DA0D8F9-C4E6-4D9C-A2E4-269C0038FA05}" srcOrd="0" destOrd="0" parTransId="{79B246D2-F325-4A84-BE94-280A3A9CC400}" sibTransId="{1CF12211-6606-4C84-86B5-657FD35CD388}"/>
    <dgm:cxn modelId="{78349493-4271-4D3B-9A68-66C576A9AF1B}" type="presOf" srcId="{AB699A97-339C-461F-9CE4-BB5B49B69C19}" destId="{16C0A052-62DA-4A3B-BA0C-E09755F8AABD}" srcOrd="0" destOrd="2" presId="urn:microsoft.com/office/officeart/2005/8/layout/hList1"/>
    <dgm:cxn modelId="{E46C95E2-6133-4C70-A753-92AF992FA350}" srcId="{894C641E-A83D-4EBB-95D3-0D6AD185F362}" destId="{62BAFDD9-40CB-4E9F-BE12-7775017B31C5}" srcOrd="3" destOrd="0" parTransId="{615C18CF-D0F2-4180-B9C8-E738D45614BF}" sibTransId="{532946B1-C3E6-4878-9306-831DA47A42A1}"/>
    <dgm:cxn modelId="{9616438C-C82D-481F-BAF4-308FD52DA4B2}" type="presOf" srcId="{C6E78BEE-AB25-43C5-AE7D-7DD34791905E}" destId="{16C0A052-62DA-4A3B-BA0C-E09755F8AABD}" srcOrd="0" destOrd="1" presId="urn:microsoft.com/office/officeart/2005/8/layout/hList1"/>
    <dgm:cxn modelId="{9DA89735-31A4-447A-91D9-5148CB930CD7}" type="presOf" srcId="{495965C1-1598-41D4-B828-BF3E4A9D7C21}" destId="{16C0A052-62DA-4A3B-BA0C-E09755F8AABD}" srcOrd="0" destOrd="3" presId="urn:microsoft.com/office/officeart/2005/8/layout/hList1"/>
    <dgm:cxn modelId="{8D0087BE-BC2A-4405-A52B-6187462C93DC}" type="presOf" srcId="{18F0396C-A264-4D07-BFD8-88627524926B}" destId="{A30E9832-11BE-427E-AA20-FB19A460AFB8}" srcOrd="0" destOrd="0" presId="urn:microsoft.com/office/officeart/2005/8/layout/hList1"/>
    <dgm:cxn modelId="{B6D367FD-9486-4205-BDF4-7558286532FF}" type="presOf" srcId="{E1AA1CB0-4CC9-4D76-B126-BDEDAA124EB1}" destId="{8BE1DD3E-3025-49F8-B195-40AD3402D91D}" srcOrd="0" destOrd="0" presId="urn:microsoft.com/office/officeart/2005/8/layout/hList1"/>
    <dgm:cxn modelId="{417322DA-CBE7-4272-A9A0-681CB9A54118}" type="presOf" srcId="{9DA0D8F9-C4E6-4D9C-A2E4-269C0038FA05}" destId="{16C0A052-62DA-4A3B-BA0C-E09755F8AABD}"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1DA6DC30-4AA1-4E96-9F6B-A760B336180D}" srcId="{D3F22B3D-9770-43AA-A1EB-A2A9DC6605A9}" destId="{AF6AE84C-9E0E-42FA-B04C-140410BE072E}" srcOrd="4" destOrd="0" parTransId="{9D332F8B-2ADF-41FE-A49A-1167603ECE3B}" sibTransId="{4C9900A4-86E7-490A-B2D6-B993B2B75586}"/>
    <dgm:cxn modelId="{2BFC62C4-FE6A-4CFF-98A1-79F19C2B327B}" srcId="{D3F22B3D-9770-43AA-A1EB-A2A9DC6605A9}" destId="{AB699A97-339C-461F-9CE4-BB5B49B69C19}" srcOrd="2" destOrd="0" parTransId="{B844AFF1-6FE4-4812-9676-C2540EC814C1}" sibTransId="{64FA91EE-F80F-4BB1-AB32-7D7DFC36A5AE}"/>
    <dgm:cxn modelId="{FCB3A6DA-2421-4D61-A73E-FCDD22E0E84E}" srcId="{894C641E-A83D-4EBB-95D3-0D6AD185F362}" destId="{87C21E75-A0C8-4099-893F-B4A5A81E7841}" srcOrd="1" destOrd="0" parTransId="{72074B63-A4A4-4EB9-B45E-502990DA8D20}" sibTransId="{341F1B77-9419-4CF9-9F26-38BF84C9D7CD}"/>
    <dgm:cxn modelId="{9A47D50D-8E39-466F-B2E1-C38CB688294A}" type="presParOf" srcId="{D9173271-2792-41B0-9FB6-9AE9738E571F}" destId="{8073F846-8987-4DCB-B978-4B5C318D4451}" srcOrd="0" destOrd="0" presId="urn:microsoft.com/office/officeart/2005/8/layout/hList1"/>
    <dgm:cxn modelId="{22B543B3-AABB-4B9F-88FB-9E1620745CC9}" type="presParOf" srcId="{8073F846-8987-4DCB-B978-4B5C318D4451}" destId="{61E6996F-FAB0-4C07-ADCA-3EDB9B6C1B60}" srcOrd="0" destOrd="0" presId="urn:microsoft.com/office/officeart/2005/8/layout/hList1"/>
    <dgm:cxn modelId="{97853402-94C3-45D7-95BE-F0DF5B697AFB}" type="presParOf" srcId="{8073F846-8987-4DCB-B978-4B5C318D4451}" destId="{16C0A052-62DA-4A3B-BA0C-E09755F8AABD}" srcOrd="1" destOrd="0" presId="urn:microsoft.com/office/officeart/2005/8/layout/hList1"/>
    <dgm:cxn modelId="{E4105DC2-5340-41D6-9D53-071E8C585F28}" type="presParOf" srcId="{D9173271-2792-41B0-9FB6-9AE9738E571F}" destId="{CC06C43B-81ED-4335-B593-5B220083DC7E}" srcOrd="1" destOrd="0" presId="urn:microsoft.com/office/officeart/2005/8/layout/hList1"/>
    <dgm:cxn modelId="{DFE414CB-8039-47D8-9FC5-9C95673ED675}" type="presParOf" srcId="{D9173271-2792-41B0-9FB6-9AE9738E571F}" destId="{CD88C85A-7321-410B-AAC7-1BB550DB0261}" srcOrd="2" destOrd="0" presId="urn:microsoft.com/office/officeart/2005/8/layout/hList1"/>
    <dgm:cxn modelId="{E785A8A8-CDCF-46AC-ACFF-EA9F7E88EBA0}" type="presParOf" srcId="{CD88C85A-7321-410B-AAC7-1BB550DB0261}" destId="{A30E9832-11BE-427E-AA20-FB19A460AFB8}" srcOrd="0" destOrd="0" presId="urn:microsoft.com/office/officeart/2005/8/layout/hList1"/>
    <dgm:cxn modelId="{C4ADC192-9A6E-4842-AEF8-C7B9CEA6EC8C}" type="presParOf" srcId="{CD88C85A-7321-410B-AAC7-1BB550DB0261}" destId="{C0FABB9A-5F48-479E-9874-1253769D5136}" srcOrd="1" destOrd="0" presId="urn:microsoft.com/office/officeart/2005/8/layout/hList1"/>
    <dgm:cxn modelId="{16446585-2306-473B-A7D8-F3EBD38A8E48}" type="presParOf" srcId="{D9173271-2792-41B0-9FB6-9AE9738E571F}" destId="{DE93CCDD-7AE4-4355-A61F-F3854169B8B2}" srcOrd="3" destOrd="0" presId="urn:microsoft.com/office/officeart/2005/8/layout/hList1"/>
    <dgm:cxn modelId="{6714AC7E-6FA2-46D2-9F35-B0763961F91B}" type="presParOf" srcId="{D9173271-2792-41B0-9FB6-9AE9738E571F}" destId="{B4FC05DB-C57C-425B-9F66-10976F6CF9C6}" srcOrd="4" destOrd="0" presId="urn:microsoft.com/office/officeart/2005/8/layout/hList1"/>
    <dgm:cxn modelId="{6D45C7FE-3902-42A0-B778-AC0E59A1AA9C}" type="presParOf" srcId="{B4FC05DB-C57C-425B-9F66-10976F6CF9C6}" destId="{30BD99D3-91C9-47CE-8CDD-B244DF80A3D1}" srcOrd="0" destOrd="0" presId="urn:microsoft.com/office/officeart/2005/8/layout/hList1"/>
    <dgm:cxn modelId="{19F568B0-BCB3-4FC2-9826-2D07573E3A01}"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a:latin typeface="Segoe UI" pitchFamily="34" charset="0"/>
              <a:ea typeface="Segoe UI" pitchFamily="34" charset="0"/>
              <a:cs typeface="Segoe UI" pitchFamily="34" charset="0"/>
            </a:rPr>
            <a:t>Classic - Full trust solutions</a:t>
          </a: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a:latin typeface="Segoe UI" pitchFamily="34" charset="0"/>
              <a:ea typeface="Segoe UI" pitchFamily="34" charset="0"/>
              <a:cs typeface="Segoe UI" pitchFamily="34" charset="0"/>
            </a:rPr>
            <a:t>ISV solutions</a:t>
          </a: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a:latin typeface="Segoe UI" pitchFamily="34" charset="0"/>
              <a:ea typeface="Segoe UI" pitchFamily="34" charset="0"/>
              <a:cs typeface="Segoe UI" pitchFamily="34" charset="0"/>
            </a:rPr>
            <a:t>Remote provisioning for elements</a:t>
          </a: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a:latin typeface="Segoe UI" pitchFamily="34" charset="0"/>
              <a:ea typeface="Segoe UI" pitchFamily="34" charset="0"/>
              <a:cs typeface="Segoe UI" pitchFamily="34" charset="0"/>
            </a:rPr>
            <a:t>Store Add-Ins</a:t>
          </a: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a:latin typeface="Segoe UI" pitchFamily="34" charset="0"/>
              <a:ea typeface="Segoe UI" pitchFamily="34" charset="0"/>
              <a:cs typeface="Segoe UI" pitchFamily="34" charset="0"/>
            </a:rPr>
            <a:t>Add-in catalog based solution</a:t>
          </a: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a:latin typeface="Segoe UI" pitchFamily="34" charset="0"/>
              <a:ea typeface="Segoe UI" pitchFamily="34" charset="0"/>
              <a:cs typeface="Segoe UI" pitchFamily="34" charset="0"/>
            </a:rPr>
            <a:t>Custom service applications</a:t>
          </a: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a:latin typeface="Segoe UI" pitchFamily="34" charset="0"/>
              <a:ea typeface="Segoe UI" pitchFamily="34" charset="0"/>
              <a:cs typeface="Segoe UI" pitchFamily="34" charset="0"/>
            </a:rPr>
            <a:t>Custom WCF services</a:t>
          </a: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a:latin typeface="Segoe UI" pitchFamily="34" charset="0"/>
              <a:ea typeface="Segoe UI" pitchFamily="34" charset="0"/>
              <a:cs typeface="Segoe UI" pitchFamily="34" charset="0"/>
            </a:rPr>
            <a:t>Platform level customizations to on-premises</a:t>
          </a: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a:latin typeface="Segoe UI" pitchFamily="34" charset="0"/>
              <a:ea typeface="Segoe UI" pitchFamily="34" charset="0"/>
              <a:cs typeface="Segoe UI" pitchFamily="34" charset="0"/>
            </a:rPr>
            <a:t>Server side controls as JavaScript on page layouts and master pages</a:t>
          </a: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a:latin typeface="Segoe UI" pitchFamily="34" charset="0"/>
              <a:ea typeface="Segoe UI" pitchFamily="34" charset="0"/>
              <a:cs typeface="Segoe UI" pitchFamily="34" charset="0"/>
            </a:rPr>
            <a:t>Embracing un-ghosted model</a:t>
          </a: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a:latin typeface="Segoe UI" pitchFamily="34" charset="0"/>
              <a:ea typeface="Segoe UI" pitchFamily="34" charset="0"/>
              <a:cs typeface="Segoe UI" pitchFamily="34" charset="0"/>
            </a:rPr>
            <a:t>SP add-in dimension with provider hosted add-ins to provide new capabilities</a:t>
          </a: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a:latin typeface="Segoe UI" pitchFamily="34" charset="0"/>
              <a:ea typeface="Segoe UI" pitchFamily="34" charset="0"/>
              <a:cs typeface="Segoe UI" pitchFamily="34" charset="0"/>
            </a:rPr>
            <a:t>Packaged reusable solutions built for specific functionality</a:t>
          </a: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a:latin typeface="Segoe UI" pitchFamily="34" charset="0"/>
              <a:ea typeface="Segoe UI" pitchFamily="34" charset="0"/>
              <a:cs typeface="Segoe UI" pitchFamily="34" charset="0"/>
            </a:rPr>
            <a:t>SharePoint customizations, not customer specific customizations</a:t>
          </a: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a:latin typeface="Segoe UI" pitchFamily="34" charset="0"/>
              <a:ea typeface="Segoe UI" pitchFamily="34" charset="0"/>
              <a:cs typeface="Segoe UI" pitchFamily="34" charset="0"/>
            </a:rPr>
            <a:t>Customer specific customizations</a:t>
          </a: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a:latin typeface="Segoe UI" pitchFamily="34" charset="0"/>
              <a:ea typeface="Segoe UI" pitchFamily="34" charset="0"/>
              <a:cs typeface="Segoe UI" pitchFamily="34" charset="0"/>
            </a:rPr>
            <a:t>Not only for market place or store, but also as platform for customer specific customizations</a:t>
          </a: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pt>
    <dgm:pt modelId="{8073F846-8987-4DCB-B978-4B5C318D4451}" type="pres">
      <dgm:prSet presAssocID="{D3F22B3D-9770-43AA-A1EB-A2A9DC6605A9}" presName="composite" presStyleCnt="0"/>
      <dgm:spPr/>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pt>
    <dgm:pt modelId="{CC06C43B-81ED-4335-B593-5B220083DC7E}" type="pres">
      <dgm:prSet presAssocID="{CCC1A30E-87CE-4ECE-B813-125F911B4C67}" presName="space" presStyleCnt="0"/>
      <dgm:spPr/>
    </dgm:pt>
    <dgm:pt modelId="{CD88C85A-7321-410B-AAC7-1BB550DB0261}" type="pres">
      <dgm:prSet presAssocID="{18F0396C-A264-4D07-BFD8-88627524926B}" presName="composite" presStyleCnt="0"/>
      <dgm:spPr/>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pt>
    <dgm:pt modelId="{C0FABB9A-5F48-479E-9874-1253769D5136}" type="pres">
      <dgm:prSet presAssocID="{18F0396C-A264-4D07-BFD8-88627524926B}" presName="desTx" presStyleLbl="alignAccFollowNode1" presStyleIdx="1" presStyleCnt="3">
        <dgm:presLayoutVars>
          <dgm:bulletEnabled val="1"/>
        </dgm:presLayoutVars>
      </dgm:prSet>
      <dgm:spPr/>
    </dgm:pt>
    <dgm:pt modelId="{DE93CCDD-7AE4-4355-A61F-F3854169B8B2}" type="pres">
      <dgm:prSet presAssocID="{88749490-BB34-4F4F-8BC1-C27D3ABD12BE}" presName="space" presStyleCnt="0"/>
      <dgm:spPr/>
    </dgm:pt>
    <dgm:pt modelId="{B4FC05DB-C57C-425B-9F66-10976F6CF9C6}" type="pres">
      <dgm:prSet presAssocID="{894C641E-A83D-4EBB-95D3-0D6AD185F362}" presName="composite" presStyleCnt="0"/>
      <dgm:spPr/>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pt>
    <dgm:pt modelId="{8BE1DD3E-3025-49F8-B195-40AD3402D91D}" type="pres">
      <dgm:prSet presAssocID="{894C641E-A83D-4EBB-95D3-0D6AD185F362}" presName="desTx" presStyleLbl="alignAccFollowNode1" presStyleIdx="2" presStyleCnt="3">
        <dgm:presLayoutVars>
          <dgm:bulletEnabled val="1"/>
        </dgm:presLayoutVars>
      </dgm:prSet>
      <dgm:spPr/>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356"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pitchFamily="34" charset="0"/>
              <a:ea typeface="Segoe UI" pitchFamily="34" charset="0"/>
              <a:cs typeface="Segoe UI" pitchFamily="34" charset="0"/>
            </a:rPr>
            <a:t>Farm</a:t>
          </a:r>
        </a:p>
      </dsp:txBody>
      <dsp:txXfrm>
        <a:off x="3356" y="107318"/>
        <a:ext cx="3272656" cy="576000"/>
      </dsp:txXfrm>
    </dsp:sp>
    <dsp:sp modelId="{16C0A052-62DA-4A3B-BA0C-E09755F8AABD}">
      <dsp:nvSpPr>
        <dsp:cNvPr id="0" name=""/>
        <dsp:cNvSpPr/>
      </dsp:nvSpPr>
      <dsp:spPr>
        <a:xfrm>
          <a:off x="0" y="698405"/>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Full trust solutions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Customizations to file system of servers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Hosted in same process as SharePoint</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Server side SharePoint API access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Classic model from 2007</a:t>
          </a:r>
        </a:p>
        <a:p>
          <a:pPr marL="228600" lvl="1" indent="-228600" algn="l" defTabSz="889000">
            <a:lnSpc>
              <a:spcPct val="90000"/>
            </a:lnSpc>
            <a:spcBef>
              <a:spcPct val="0"/>
            </a:spcBef>
            <a:spcAft>
              <a:spcPct val="15000"/>
            </a:spcAft>
            <a:buChar char="•"/>
          </a:pPr>
          <a:endParaRPr lang="en-US" sz="2000" kern="1200" dirty="0">
            <a:latin typeface="Segoe UI" pitchFamily="34" charset="0"/>
            <a:ea typeface="Segoe UI" pitchFamily="34" charset="0"/>
            <a:cs typeface="Segoe UI" pitchFamily="34" charset="0"/>
          </a:endParaRPr>
        </a:p>
      </dsp:txBody>
      <dsp:txXfrm>
        <a:off x="0" y="698405"/>
        <a:ext cx="3272656" cy="3293999"/>
      </dsp:txXfrm>
    </dsp:sp>
    <dsp:sp modelId="{A30E9832-11BE-427E-AA20-FB19A460AFB8}">
      <dsp:nvSpPr>
        <dsp:cNvPr id="0" name=""/>
        <dsp:cNvSpPr/>
      </dsp:nvSpPr>
      <dsp:spPr>
        <a:xfrm>
          <a:off x="3734184"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p>
      </dsp:txBody>
      <dsp:txXfrm>
        <a:off x="3734184" y="107318"/>
        <a:ext cx="3272656" cy="576000"/>
      </dsp:txXfrm>
    </dsp:sp>
    <dsp:sp modelId="{C0FABB9A-5F48-479E-9874-1253769D5136}">
      <dsp:nvSpPr>
        <dsp:cNvPr id="0" name=""/>
        <dsp:cNvSpPr/>
      </dsp:nvSpPr>
      <dsp:spPr>
        <a:xfrm>
          <a:off x="3734184"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Declarative elements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Partially trusted code service still included for limited server side support</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Hosted in isolated process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Limited server side SharePoint API access</a:t>
          </a:r>
        </a:p>
      </dsp:txBody>
      <dsp:txXfrm>
        <a:off x="3734184" y="683318"/>
        <a:ext cx="3272656" cy="3293999"/>
      </dsp:txXfrm>
    </dsp:sp>
    <dsp:sp modelId="{30BD99D3-91C9-47CE-8CDD-B244DF80A3D1}">
      <dsp:nvSpPr>
        <dsp:cNvPr id="0" name=""/>
        <dsp:cNvSpPr/>
      </dsp:nvSpPr>
      <dsp:spPr>
        <a:xfrm>
          <a:off x="7465012"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pitchFamily="34" charset="0"/>
              <a:ea typeface="Segoe UI" pitchFamily="34" charset="0"/>
              <a:cs typeface="Segoe UI" pitchFamily="34" charset="0"/>
            </a:rPr>
            <a:t>SP Add-Ins</a:t>
          </a:r>
        </a:p>
      </dsp:txBody>
      <dsp:txXfrm>
        <a:off x="7465012" y="107318"/>
        <a:ext cx="3272656" cy="576000"/>
      </dsp:txXfrm>
    </dsp:sp>
    <dsp:sp modelId="{8BE1DD3E-3025-49F8-B195-40AD3402D91D}">
      <dsp:nvSpPr>
        <dsp:cNvPr id="0" name=""/>
        <dsp:cNvSpPr/>
      </dsp:nvSpPr>
      <dsp:spPr>
        <a:xfrm>
          <a:off x="7465012"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New add-in model</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Deployed from corporate catalog or SharePoint store</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Manage permission and licenses specifically</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Simple install and upgrade process</a:t>
          </a:r>
        </a:p>
        <a:p>
          <a:pPr marL="228600" lvl="1" indent="-228600" algn="l" defTabSz="889000">
            <a:lnSpc>
              <a:spcPct val="90000"/>
            </a:lnSpc>
            <a:spcBef>
              <a:spcPct val="0"/>
            </a:spcBef>
            <a:spcAft>
              <a:spcPct val="15000"/>
            </a:spcAft>
            <a:buChar char="•"/>
          </a:pPr>
          <a:r>
            <a:rPr lang="en-US" sz="2000" kern="1200" dirty="0">
              <a:latin typeface="Segoe UI" pitchFamily="34" charset="0"/>
              <a:ea typeface="Segoe UI" pitchFamily="34" charset="0"/>
              <a:cs typeface="Segoe UI" pitchFamily="34" charset="0"/>
            </a:rPr>
            <a:t>Preferred option</a:t>
          </a:r>
        </a:p>
      </dsp:txBody>
      <dsp:txXfrm>
        <a:off x="7465012" y="683318"/>
        <a:ext cx="3272656" cy="329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itchFamily="34" charset="0"/>
              <a:ea typeface="Segoe UI" pitchFamily="34" charset="0"/>
              <a:cs typeface="Segoe UI" pitchFamily="34" charset="0"/>
            </a:rPr>
            <a:t>Classic - Full trust solutions</a:t>
          </a: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ISV solutions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Platform level customizations to on-premises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Custom service applications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Custom WCF services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SharePoint customizations, not customer specific customizations</a:t>
          </a: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Server side controls as JavaScript on page layouts and master pages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Remote provisioning for elements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Embracing un-ghosted model</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SP add-in dimension with provider hosted add-ins to provide new capabilities</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Customer specific customizations</a:t>
          </a: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itchFamily="34" charset="0"/>
              <a:ea typeface="Segoe UI" pitchFamily="34" charset="0"/>
              <a:cs typeface="Segoe UI" pitchFamily="34" charset="0"/>
            </a:rPr>
            <a:t>Store Add-Ins</a:t>
          </a: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Add-in catalog based solution</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Packaged reusable solutions built for specific functionality</a:t>
          </a:r>
        </a:p>
        <a:p>
          <a:pPr marL="114300" lvl="1" indent="-114300" algn="l" defTabSz="666750">
            <a:lnSpc>
              <a:spcPct val="90000"/>
            </a:lnSpc>
            <a:spcBef>
              <a:spcPct val="0"/>
            </a:spcBef>
            <a:spcAft>
              <a:spcPct val="15000"/>
            </a:spcAft>
            <a:buChar char="•"/>
          </a:pPr>
          <a:r>
            <a:rPr lang="en-US" sz="1500" kern="1200" dirty="0">
              <a:latin typeface="Segoe UI" pitchFamily="34" charset="0"/>
              <a:ea typeface="Segoe UI" pitchFamily="34" charset="0"/>
              <a:cs typeface="Segoe UI" pitchFamily="34" charset="0"/>
            </a:rPr>
            <a:t>Not only for market place or store, but also as platform for customer specific customizations</a:t>
          </a:r>
        </a:p>
        <a:p>
          <a:pPr marL="114300" lvl="1" indent="-1143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37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76035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Steve</a:t>
            </a:r>
            <a:endParaRPr lang="en-US" baseline="0" dirty="0"/>
          </a:p>
          <a:p>
            <a:r>
              <a:rPr lang="en-US" b="1" baseline="0" dirty="0"/>
              <a:t>Time</a:t>
            </a:r>
            <a:r>
              <a:rPr lang="en-US" b="1" baseline="0"/>
              <a:t>: </a:t>
            </a:r>
            <a:r>
              <a:rPr lang="en-US" b="1"/>
              <a:t>25:00</a:t>
            </a:r>
            <a:endParaRPr lang="en-US" b="1"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7492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16</a:t>
            </a:fld>
            <a:endParaRPr lang="en-US"/>
          </a:p>
        </p:txBody>
      </p:sp>
    </p:spTree>
    <p:extLst>
      <p:ext uri="{BB962C8B-B14F-4D97-AF65-F5344CB8AC3E}">
        <p14:creationId xmlns:p14="http://schemas.microsoft.com/office/powerpoint/2010/main" val="175269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28:00</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206757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Steve</a:t>
            </a:r>
            <a:endParaRPr lang="en-US" b="0" dirty="0"/>
          </a:p>
          <a:p>
            <a:r>
              <a:rPr lang="en-US" b="1" dirty="0"/>
              <a:t>Time</a:t>
            </a:r>
            <a:r>
              <a:rPr lang="en-US" b="1"/>
              <a:t>: 29</a:t>
            </a:r>
            <a:endParaRPr lang="en-US" b="0"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98E787-E44A-4C78-AF0F-854F51A8626E}"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9897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a:t>Is that Tobias?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19</a:t>
            </a:fld>
            <a:endParaRPr lang="en-US"/>
          </a:p>
        </p:txBody>
      </p:sp>
    </p:spTree>
    <p:extLst>
      <p:ext uri="{BB962C8B-B14F-4D97-AF65-F5344CB8AC3E}">
        <p14:creationId xmlns:p14="http://schemas.microsoft.com/office/powerpoint/2010/main" val="132551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a:t>Steve</a:t>
            </a:r>
            <a:endParaRPr lang="en-US" dirty="0"/>
          </a:p>
          <a:p>
            <a:r>
              <a:rPr lang="en-US" dirty="0"/>
              <a:t>Time</a:t>
            </a:r>
            <a:r>
              <a:rPr lang="en-US"/>
              <a:t>:</a:t>
            </a:r>
            <a:r>
              <a:rPr lang="en-US" baseline="0"/>
              <a:t> </a:t>
            </a:r>
            <a:r>
              <a:rPr lang="en-US"/>
              <a:t>31:00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20</a:t>
            </a:fld>
            <a:endParaRPr lang="en-US"/>
          </a:p>
        </p:txBody>
      </p:sp>
    </p:spTree>
    <p:extLst>
      <p:ext uri="{BB962C8B-B14F-4D97-AF65-F5344CB8AC3E}">
        <p14:creationId xmlns:p14="http://schemas.microsoft.com/office/powerpoint/2010/main" val="384291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Vesa</a:t>
            </a:r>
            <a:endParaRPr lang="en-US" dirty="0"/>
          </a:p>
          <a:p>
            <a:r>
              <a:rPr lang="en-US" b="1" dirty="0"/>
              <a:t>Time</a:t>
            </a:r>
            <a:r>
              <a:rPr lang="en-US" b="1"/>
              <a:t>: 33</a:t>
            </a:r>
            <a:endParaRPr lang="en-US" b="1"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5938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 to add-in model and transformation</a:t>
            </a:r>
          </a:p>
          <a:p>
            <a:pPr lvl="1"/>
            <a:r>
              <a:rPr lang="en-US" dirty="0"/>
              <a:t>Technical introduction</a:t>
            </a:r>
          </a:p>
          <a:p>
            <a:pPr lvl="1"/>
            <a:r>
              <a:rPr lang="en-US" dirty="0"/>
              <a:t>Why not farm solutions (full trust code) or sandbox solutions?</a:t>
            </a:r>
            <a:endParaRPr lang="en-GB" dirty="0"/>
          </a:p>
          <a:p>
            <a:r>
              <a:rPr lang="en-GB" dirty="0"/>
              <a:t>Recommendations for add-in model implementations</a:t>
            </a:r>
          </a:p>
          <a:p>
            <a:pPr lvl="1"/>
            <a:r>
              <a:rPr lang="en-US" dirty="0"/>
              <a:t>Process and approach</a:t>
            </a:r>
            <a:endParaRPr lang="en-GB" dirty="0"/>
          </a:p>
          <a:p>
            <a:r>
              <a:rPr lang="en-GB" dirty="0"/>
              <a:t>What to consider in existing farm solutions</a:t>
            </a:r>
          </a:p>
          <a:p>
            <a:pPr lvl="1"/>
            <a:r>
              <a:rPr lang="en-US" dirty="0"/>
              <a:t>If you still write farm solutions, what should you consider to make future transformation easier?</a:t>
            </a:r>
            <a:endParaRPr lang="en-GB" dirty="0"/>
          </a:p>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9073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a:t>Vesa</a:t>
            </a:r>
            <a:endParaRPr lang="en-US" dirty="0"/>
          </a:p>
          <a:p>
            <a:r>
              <a:rPr lang="en-US" b="1" dirty="0"/>
              <a:t>Time</a:t>
            </a:r>
            <a:r>
              <a:rPr lang="en-US" b="1"/>
              <a:t>: 35</a:t>
            </a:r>
            <a:endParaRPr lang="en-US" dirty="0"/>
          </a:p>
        </p:txBody>
      </p:sp>
    </p:spTree>
    <p:extLst>
      <p:ext uri="{BB962C8B-B14F-4D97-AF65-F5344CB8AC3E}">
        <p14:creationId xmlns:p14="http://schemas.microsoft.com/office/powerpoint/2010/main" val="386414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a:t>Steve</a:t>
            </a:r>
            <a:endParaRPr lang="en-US" dirty="0"/>
          </a:p>
          <a:p>
            <a:r>
              <a:rPr lang="en-US" dirty="0"/>
              <a:t>Time</a:t>
            </a:r>
            <a:r>
              <a:rPr lang="en-US"/>
              <a:t>: 37</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23</a:t>
            </a:fld>
            <a:endParaRPr lang="en-US"/>
          </a:p>
        </p:txBody>
      </p:sp>
    </p:spTree>
    <p:extLst>
      <p:ext uri="{BB962C8B-B14F-4D97-AF65-F5344CB8AC3E}">
        <p14:creationId xmlns:p14="http://schemas.microsoft.com/office/powerpoint/2010/main" val="1682938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a:t>Vesa:</a:t>
            </a:r>
            <a:endParaRPr lang="en-US" dirty="0"/>
          </a:p>
          <a:p>
            <a:r>
              <a:rPr lang="en-US" dirty="0"/>
              <a:t>Time</a:t>
            </a:r>
            <a:r>
              <a:rPr lang="en-US"/>
              <a:t>: 38</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24</a:t>
            </a:fld>
            <a:endParaRPr lang="en-US"/>
          </a:p>
        </p:txBody>
      </p:sp>
    </p:spTree>
    <p:extLst>
      <p:ext uri="{BB962C8B-B14F-4D97-AF65-F5344CB8AC3E}">
        <p14:creationId xmlns:p14="http://schemas.microsoft.com/office/powerpoint/2010/main" val="334768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a:t>Steve</a:t>
            </a:r>
            <a:br>
              <a:rPr lang="en-US" b="1"/>
            </a:br>
            <a:r>
              <a:rPr lang="en-US" b="1" baseline="0"/>
              <a:t>Time: </a:t>
            </a:r>
            <a:r>
              <a:rPr lang="en-US" b="1"/>
              <a:t>39</a:t>
            </a:r>
            <a:endParaRPr lang="en-US" b="1" dirty="0"/>
          </a:p>
          <a:p>
            <a:br>
              <a:rPr lang="en-US" dirty="0"/>
            </a:br>
            <a:endParaRPr lang="en-US" dirty="0"/>
          </a:p>
          <a:p>
            <a:r>
              <a:rPr lang="en-US" dirty="0"/>
              <a:t>Eray said we are sorry about that one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25</a:t>
            </a:fld>
            <a:endParaRPr lang="en-US"/>
          </a:p>
        </p:txBody>
      </p:sp>
    </p:spTree>
    <p:extLst>
      <p:ext uri="{BB962C8B-B14F-4D97-AF65-F5344CB8AC3E}">
        <p14:creationId xmlns:p14="http://schemas.microsoft.com/office/powerpoint/2010/main" val="35441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Vesa</a:t>
            </a:r>
            <a:endParaRPr lang="en-US" dirty="0"/>
          </a:p>
          <a:p>
            <a:r>
              <a:rPr lang="en-US" b="1" dirty="0"/>
              <a:t>Time</a:t>
            </a:r>
            <a:r>
              <a:rPr lang="en-US" b="1"/>
              <a:t>: 40</a:t>
            </a:r>
            <a:endParaRPr lang="en-US" b="0" baseline="0" dirty="0"/>
          </a:p>
          <a:p>
            <a:br>
              <a:rPr lang="en-US" dirty="0"/>
            </a:br>
            <a:endParaRPr lang="en-US" b="0" baseline="0" dirty="0"/>
          </a:p>
          <a:p>
            <a:r>
              <a:rPr lang="en-US" b="0" baseline="0" dirty="0"/>
              <a:t>How many times have you had to work with </a:t>
            </a:r>
            <a:r>
              <a:rPr lang="en-US" b="0" baseline="0" dirty="0" err="1"/>
              <a:t>Javascript</a:t>
            </a:r>
            <a:r>
              <a:rPr lang="en-US" b="0" baseline="0" dirty="0"/>
              <a:t>/HTML </a:t>
            </a:r>
            <a:r>
              <a:rPr lang="en-US" b="0" baseline="0" dirty="0" err="1"/>
              <a:t>devs</a:t>
            </a:r>
            <a:r>
              <a:rPr lang="en-US" b="0" baseline="0" dirty="0"/>
              <a:t> to carve up their solution sot be </a:t>
            </a:r>
            <a:r>
              <a:rPr lang="en-US" b="0" baseline="0" dirty="0" err="1"/>
              <a:t>SharePointy</a:t>
            </a:r>
            <a:r>
              <a:rPr lang="en-US" b="0" baseline="0" dirty="0"/>
              <a:t> ?</a:t>
            </a:r>
            <a:endParaRPr lang="en-US" b="1"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1B1C3CF-4C73-4356-AF83-F826DFCF8776}" type="datetime1">
              <a:rPr lang="en-US" smtClean="0"/>
              <a:t>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29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056812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14516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dirty="0"/>
              <a:t>Time: 45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233955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153564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83929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1/4/2017</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35</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1/4/2017</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385220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50036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401678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89234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Steve</a:t>
            </a:r>
            <a:endParaRPr lang="en-US" dirty="0"/>
          </a:p>
          <a:p>
            <a:r>
              <a:rPr lang="en-US" dirty="0"/>
              <a:t>Time</a:t>
            </a:r>
            <a:r>
              <a:rPr lang="en-US"/>
              <a:t>: </a:t>
            </a:r>
            <a:r>
              <a:rPr lang="en-US" dirty="0"/>
              <a:t>16:00</a:t>
            </a:r>
            <a:r>
              <a:rPr lang="en-US"/>
              <a:t> </a:t>
            </a:r>
            <a:br>
              <a:rPr lang="en-US"/>
            </a:br>
            <a:endParaRPr lang="en-US" dirty="0"/>
          </a:p>
        </p:txBody>
      </p:sp>
    </p:spTree>
    <p:extLst>
      <p:ext uri="{BB962C8B-B14F-4D97-AF65-F5344CB8AC3E}">
        <p14:creationId xmlns:p14="http://schemas.microsoft.com/office/powerpoint/2010/main" val="52661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a:t>Click to edit title style</a:t>
            </a:r>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37874" y="4539480"/>
            <a:ext cx="3744337" cy="1803820"/>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147856" y="4539481"/>
            <a:ext cx="3744343" cy="1803820"/>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242867" y="4539480"/>
            <a:ext cx="3744342" cy="1803819"/>
          </a:xfrm>
          <a:prstGeom prst="rect">
            <a:avLst/>
          </a:prstGeom>
        </p:spPr>
      </p:pic>
      <p:sp>
        <p:nvSpPr>
          <p:cNvPr id="178" name="Rectangle 177"/>
          <p:cNvSpPr/>
          <p:nvPr userDrawn="1"/>
        </p:nvSpPr>
        <p:spPr bwMode="auto">
          <a:xfrm>
            <a:off x="1745" y="-1"/>
            <a:ext cx="12186216" cy="24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3314" y="1045192"/>
            <a:ext cx="3532300" cy="327338"/>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40"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75393" y="295274"/>
            <a:ext cx="11884781"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3" dirty="0">
                <a:solidFill>
                  <a:schemeClr val="bg1"/>
                </a:solidFill>
              </a:rPr>
              <a:t>Office Platform</a:t>
            </a:r>
          </a:p>
        </p:txBody>
      </p:sp>
      <p:sp>
        <p:nvSpPr>
          <p:cNvPr id="181" name="Freeform 131"/>
          <p:cNvSpPr>
            <a:spLocks noChangeAspect="1"/>
          </p:cNvSpPr>
          <p:nvPr userDrawn="1"/>
        </p:nvSpPr>
        <p:spPr bwMode="black">
          <a:xfrm>
            <a:off x="1943724" y="1637406"/>
            <a:ext cx="532644" cy="639120"/>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algn="ctr" defTabSz="914005"/>
            <a:endParaRPr lang="en-US" sz="1764" dirty="0">
              <a:solidFill>
                <a:srgbClr val="505050"/>
              </a:solidFill>
            </a:endParaRPr>
          </a:p>
        </p:txBody>
      </p:sp>
      <p:sp>
        <p:nvSpPr>
          <p:cNvPr id="182" name="Freeform 5"/>
          <p:cNvSpPr>
            <a:spLocks noChangeAspect="1"/>
          </p:cNvSpPr>
          <p:nvPr userDrawn="1"/>
        </p:nvSpPr>
        <p:spPr bwMode="black">
          <a:xfrm>
            <a:off x="5616733" y="1662148"/>
            <a:ext cx="996618" cy="58963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06" tIns="44803" rIns="89606" bIns="44803" numCol="1" anchor="t" anchorCtr="0" compatLnSpc="1">
            <a:prstTxWarp prst="textNoShape">
              <a:avLst/>
            </a:prstTxWarp>
          </a:bodyPr>
          <a:lstStyle/>
          <a:p>
            <a:pPr defTabSz="914005"/>
            <a:endParaRPr lang="en-US" sz="1764" dirty="0">
              <a:solidFill>
                <a:srgbClr val="505050"/>
              </a:solidFill>
            </a:endParaRPr>
          </a:p>
        </p:txBody>
      </p:sp>
      <p:grpSp>
        <p:nvGrpSpPr>
          <p:cNvPr id="183" name="Group 182"/>
          <p:cNvGrpSpPr/>
          <p:nvPr userDrawn="1"/>
        </p:nvGrpSpPr>
        <p:grpSpPr>
          <a:xfrm>
            <a:off x="9864604" y="1647275"/>
            <a:ext cx="612306" cy="61938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759092"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017940" y="1957947"/>
            <a:ext cx="2601266"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37874"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ADD-INS AND WEB PARTS:</a:t>
            </a:r>
          </a:p>
          <a:p>
            <a:pPr>
              <a:lnSpc>
                <a:spcPct val="90000"/>
              </a:lnSpc>
              <a:spcAft>
                <a:spcPts val="600"/>
              </a:spcAft>
            </a:pPr>
            <a:r>
              <a:rPr lang="en-US" sz="1799" dirty="0">
                <a:solidFill>
                  <a:schemeClr val="bg1"/>
                </a:solidFill>
              </a:rPr>
              <a:t>Make your solution a native </a:t>
            </a:r>
            <a:br>
              <a:rPr lang="en-US" sz="1799" dirty="0">
                <a:solidFill>
                  <a:schemeClr val="bg1"/>
                </a:solidFill>
              </a:rPr>
            </a:br>
            <a:r>
              <a:rPr lang="en-US" sz="1799" dirty="0">
                <a:solidFill>
                  <a:schemeClr val="bg1"/>
                </a:solidFill>
              </a:rPr>
              <a:t>part of the modern Office</a:t>
            </a:r>
          </a:p>
        </p:txBody>
      </p:sp>
      <p:sp>
        <p:nvSpPr>
          <p:cNvPr id="191" name="TextBox 190"/>
          <p:cNvSpPr txBox="1"/>
          <p:nvPr userDrawn="1"/>
        </p:nvSpPr>
        <p:spPr>
          <a:xfrm>
            <a:off x="4242868"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WEB AND DEVICES APPS:</a:t>
            </a:r>
          </a:p>
          <a:p>
            <a:pPr>
              <a:lnSpc>
                <a:spcPct val="90000"/>
              </a:lnSpc>
              <a:spcAft>
                <a:spcPts val="600"/>
              </a:spcAft>
            </a:pPr>
            <a:r>
              <a:rPr lang="en-US" sz="1799" dirty="0">
                <a:solidFill>
                  <a:schemeClr val="bg1"/>
                </a:solidFill>
              </a:rPr>
              <a:t>Build smarter apps by </a:t>
            </a:r>
            <a:br>
              <a:rPr lang="en-US" sz="1799" dirty="0">
                <a:solidFill>
                  <a:schemeClr val="bg1"/>
                </a:solidFill>
              </a:rPr>
            </a:br>
            <a:r>
              <a:rPr lang="en-US" sz="1799" dirty="0">
                <a:solidFill>
                  <a:schemeClr val="bg1"/>
                </a:solidFill>
              </a:rPr>
              <a:t>connecting to Office services</a:t>
            </a:r>
          </a:p>
        </p:txBody>
      </p:sp>
      <p:sp>
        <p:nvSpPr>
          <p:cNvPr id="192" name="TextBox 191"/>
          <p:cNvSpPr txBox="1"/>
          <p:nvPr userDrawn="1"/>
        </p:nvSpPr>
        <p:spPr>
          <a:xfrm>
            <a:off x="8147862" y="2689239"/>
            <a:ext cx="3744339" cy="1897274"/>
          </a:xfrm>
          <a:prstGeom prst="rect">
            <a:avLst/>
          </a:prstGeom>
          <a:solidFill>
            <a:srgbClr val="505050"/>
          </a:solidFill>
        </p:spPr>
        <p:txBody>
          <a:bodyPr wrap="square" lIns="274210" tIns="365613" rIns="182807" bIns="146246" rtlCol="0">
            <a:noAutofit/>
          </a:bodyPr>
          <a:lstStyle/>
          <a:p>
            <a:pPr>
              <a:lnSpc>
                <a:spcPct val="90000"/>
              </a:lnSpc>
              <a:spcAft>
                <a:spcPts val="600"/>
              </a:spcAft>
            </a:pPr>
            <a:r>
              <a:rPr lang="en-US" sz="1999" dirty="0">
                <a:solidFill>
                  <a:schemeClr val="bg1"/>
                </a:solidFill>
                <a:latin typeface="Segoe UI Semibold" panose="020B0702040204020203" pitchFamily="34" charset="0"/>
              </a:rPr>
              <a:t>VOICE, VIDEO, CONNECTORS, AND BOTS</a:t>
            </a:r>
          </a:p>
          <a:p>
            <a:pPr>
              <a:lnSpc>
                <a:spcPct val="90000"/>
              </a:lnSpc>
              <a:spcAft>
                <a:spcPts val="600"/>
              </a:spcAft>
            </a:pPr>
            <a:r>
              <a:rPr lang="en-US" sz="1799" dirty="0">
                <a:solidFill>
                  <a:schemeClr val="bg1"/>
                </a:solidFill>
              </a:rPr>
              <a:t>Create the next generation </a:t>
            </a:r>
            <a:br>
              <a:rPr lang="en-US" sz="1799" dirty="0">
                <a:solidFill>
                  <a:schemeClr val="bg1"/>
                </a:solidFill>
              </a:rPr>
            </a:br>
            <a:r>
              <a:rPr lang="en-US" sz="1799" dirty="0">
                <a:solidFill>
                  <a:schemeClr val="bg1"/>
                </a:solidFill>
              </a:rPr>
              <a:t>of productivity solutions</a:t>
            </a:r>
          </a:p>
        </p:txBody>
      </p:sp>
      <p:sp>
        <p:nvSpPr>
          <p:cNvPr id="193" name="Isosceles Triangle 192"/>
          <p:cNvSpPr/>
          <p:nvPr userDrawn="1"/>
        </p:nvSpPr>
        <p:spPr bwMode="auto">
          <a:xfrm rot="10800000">
            <a:off x="1661003"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565996"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619207" y="2385250"/>
            <a:ext cx="1098090" cy="22459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1"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409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4.png"/><Relationship Id="rId4" Type="http://schemas.openxmlformats.org/officeDocument/2006/relationships/diagramLayout" Target="../diagrams/layout2.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38.emf"/><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13.emf"/><Relationship Id="rId4" Type="http://schemas.openxmlformats.org/officeDocument/2006/relationships/image" Target="../media/image12.emf"/></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hyperlink" Target="http://apisandbox.msdn.microsoft.com/" TargetMode="External"/><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hyperlink" Target="http://stackoverflow.com/questions/tagged/ms-offic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3" Type="http://schemas.openxmlformats.org/officeDocument/2006/relationships/image" Target="../media/image15.JPG"/><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image" Target="../media/image14.jpg"/><Relationship Id="rId1" Type="http://schemas.openxmlformats.org/officeDocument/2006/relationships/slideLayout" Target="../slideLayouts/slideLayout22.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7.emf"/><Relationship Id="rId10" Type="http://schemas.openxmlformats.org/officeDocument/2006/relationships/image" Target="../media/image22.emf"/><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Introduction to SharePoint add-in model transition</a:t>
            </a:r>
          </a:p>
        </p:txBody>
      </p:sp>
      <p:sp>
        <p:nvSpPr>
          <p:cNvPr id="2" name="Text Placeholder 1"/>
          <p:cNvSpPr>
            <a:spLocks noGrp="1"/>
          </p:cNvSpPr>
          <p:nvPr>
            <p:ph type="body" sz="quarter" idx="12"/>
          </p:nvPr>
        </p:nvSpPr>
        <p:spPr/>
        <p:txBody>
          <a:bodyPr/>
          <a:lstStyle/>
          <a:p>
            <a:r>
              <a:rPr lang="fi-FI" dirty="0"/>
              <a:t>Name</a:t>
            </a:r>
          </a:p>
          <a:p>
            <a:r>
              <a:rPr lang="fi-FI" dirty="0"/>
              <a:t>Title</a:t>
            </a:r>
          </a:p>
          <a:p>
            <a:r>
              <a:rPr lang="fi-FI"/>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20909997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99"/>
              <a:t>Customization Development and Deployment Options</a:t>
            </a:r>
            <a:endParaRPr lang="en-US" sz="4799"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744588792"/>
              </p:ext>
            </p:extLst>
          </p:nvPr>
        </p:nvGraphicFramePr>
        <p:xfrm>
          <a:off x="771394" y="1747928"/>
          <a:ext cx="10741025" cy="408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a:solidFill>
                  <a:schemeClr val="tx1"/>
                </a:solidFill>
                <a:ea typeface="Segoe UI" pitchFamily="34" charset="0"/>
                <a:cs typeface="Segoe UI" pitchFamily="34" charset="0"/>
              </a:rPr>
              <a:t>Code behind Sandbox solutions deprecated</a:t>
            </a:r>
          </a:p>
        </p:txBody>
      </p:sp>
    </p:spTree>
    <p:extLst>
      <p:ext uri="{BB962C8B-B14F-4D97-AF65-F5344CB8AC3E}">
        <p14:creationId xmlns:p14="http://schemas.microsoft.com/office/powerpoint/2010/main" val="22212582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Approaching add-in implementations</a:t>
            </a:r>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add-in 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possible existing solution usage, including both code 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Add-In model 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capabilities?</a:t>
              </a: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add-in 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Add-In solution 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1484447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5458427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Add-in model practices</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7998" dirty="0">
                <a:solidFill>
                  <a:schemeClr val="bg1"/>
                </a:solidFill>
              </a:rPr>
              <a:t>Impact of the customizations</a:t>
            </a:r>
          </a:p>
        </p:txBody>
      </p:sp>
      <p:sp>
        <p:nvSpPr>
          <p:cNvPr id="5" name="TextBox 4"/>
          <p:cNvSpPr txBox="1"/>
          <p:nvPr/>
        </p:nvSpPr>
        <p:spPr>
          <a:xfrm>
            <a:off x="4386562" y="677656"/>
            <a:ext cx="643845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Long term roadmap impact</a:t>
            </a:r>
          </a:p>
        </p:txBody>
      </p:sp>
    </p:spTree>
    <p:extLst>
      <p:ext uri="{BB962C8B-B14F-4D97-AF65-F5344CB8AC3E}">
        <p14:creationId xmlns:p14="http://schemas.microsoft.com/office/powerpoint/2010/main" val="33413162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a:t>What does add-ins mean in our terminology</a:t>
            </a:r>
          </a:p>
        </p:txBody>
      </p:sp>
      <p:graphicFrame>
        <p:nvGraphicFramePr>
          <p:cNvPr id="37" name="Content Placeholder 5"/>
          <p:cNvGraphicFramePr>
            <a:graphicFrameLocks/>
          </p:cNvGraphicFramePr>
          <p:nvPr>
            <p:extLst>
              <p:ext uri="{D42A27DB-BD31-4B8C-83A1-F6EECF244321}">
                <p14:modId xmlns:p14="http://schemas.microsoft.com/office/powerpoint/2010/main" val="3021061096"/>
              </p:ext>
            </p:extLst>
          </p:nvPr>
        </p:nvGraphicFramePr>
        <p:xfrm>
          <a:off x="1365948" y="2134121"/>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 Brace 2"/>
          <p:cNvSpPr/>
          <p:nvPr/>
        </p:nvSpPr>
        <p:spPr bwMode="auto">
          <a:xfrm rot="5400000">
            <a:off x="7805611" y="-1070321"/>
            <a:ext cx="247456" cy="6351670"/>
          </a:xfrm>
          <a:prstGeom prst="leftBrace">
            <a:avLst/>
          </a:prstGeom>
          <a:noFill/>
          <a:ln w="28575" cap="flat" cmpd="sng" algn="ctr">
            <a:solidFill>
              <a:schemeClr val="bg2">
                <a:lumMod val="50000"/>
              </a:schemeClr>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834682" y="1128832"/>
            <a:ext cx="4189314" cy="906787"/>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means </a:t>
            </a:r>
            <a:r>
              <a:rPr lang="en-GB" sz="1764" dirty="0">
                <a:solidFill>
                  <a:schemeClr val="tx1">
                    <a:lumMod val="75000"/>
                    <a:lumOff val="25000"/>
                  </a:schemeClr>
                </a:solidFill>
              </a:rPr>
              <a:t>all operations  which are executed outside of the server</a:t>
            </a:r>
            <a:endParaRPr lang="en-US" sz="1764" dirty="0">
              <a:solidFill>
                <a:schemeClr val="tx1">
                  <a:lumMod val="75000"/>
                  <a:lumOff val="25000"/>
                </a:schemeClr>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874" y="5698567"/>
            <a:ext cx="2179205" cy="754873"/>
          </a:xfrm>
          <a:prstGeom prst="rect">
            <a:avLst/>
          </a:prstGeom>
        </p:spPr>
      </p:pic>
      <p:pic>
        <p:nvPicPr>
          <p:cNvPr id="15" name="Picture 14"/>
          <p:cNvPicPr>
            <a:picLocks noChangeAspect="1"/>
          </p:cNvPicPr>
          <p:nvPr/>
        </p:nvPicPr>
        <p:blipFill>
          <a:blip r:embed="rId9"/>
          <a:stretch>
            <a:fillRect/>
          </a:stretch>
        </p:blipFill>
        <p:spPr>
          <a:xfrm>
            <a:off x="1677017" y="5698567"/>
            <a:ext cx="2075745" cy="71715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90567" y="5710596"/>
            <a:ext cx="2144480" cy="74284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1378" y="5669478"/>
            <a:ext cx="2144480" cy="742844"/>
          </a:xfrm>
          <a:prstGeom prst="rect">
            <a:avLst/>
          </a:prstGeom>
        </p:spPr>
      </p:pic>
    </p:spTree>
    <p:extLst>
      <p:ext uri="{BB962C8B-B14F-4D97-AF65-F5344CB8AC3E}">
        <p14:creationId xmlns:p14="http://schemas.microsoft.com/office/powerpoint/2010/main" val="2107546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1105511"/>
            <a:ext cx="12185653" cy="7962621"/>
          </a:xfrm>
          <a:prstGeom prst="rect">
            <a:avLst/>
          </a:prstGeom>
        </p:spPr>
      </p:pic>
      <p:sp>
        <p:nvSpPr>
          <p:cNvPr id="4" name="Rectangle 3"/>
          <p:cNvSpPr/>
          <p:nvPr/>
        </p:nvSpPr>
        <p:spPr bwMode="auto">
          <a:xfrm>
            <a:off x="235705" y="61485"/>
            <a:ext cx="7524127" cy="192144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9" fontAlgn="base">
              <a:lnSpc>
                <a:spcPct val="90000"/>
              </a:lnSpc>
              <a:spcBef>
                <a:spcPct val="0"/>
              </a:spcBef>
              <a:spcAft>
                <a:spcPts val="300"/>
              </a:spcAft>
            </a:pPr>
            <a:r>
              <a:rPr lang="fi-FI" sz="6598" dirty="0">
                <a:solidFill>
                  <a:schemeClr val="bg1"/>
                </a:solidFill>
                <a:latin typeface="+mj-lt"/>
              </a:rPr>
              <a:t>What do you really want to achieve?</a:t>
            </a:r>
            <a:endParaRPr lang="en-US" sz="6598" spc="-7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5828274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5998" dirty="0">
                <a:solidFill>
                  <a:schemeClr val="tx1"/>
                </a:solidFill>
                <a:latin typeface="Segoe UI" panose="020B0502040204020203" pitchFamily="34" charset="0"/>
                <a:cs typeface="Segoe UI" panose="020B0502040204020203" pitchFamily="34" charset="0"/>
              </a:rPr>
              <a:t>“But add-ins is the pattern for cloud, not for my on premise…”</a:t>
            </a:r>
          </a:p>
        </p:txBody>
      </p:sp>
      <p:sp>
        <p:nvSpPr>
          <p:cNvPr id="6" name="TextBox 5"/>
          <p:cNvSpPr txBox="1"/>
          <p:nvPr/>
        </p:nvSpPr>
        <p:spPr>
          <a:xfrm>
            <a:off x="4199770" y="3549371"/>
            <a:ext cx="7647090" cy="3307736"/>
          </a:xfrm>
          <a:prstGeom prst="rect">
            <a:avLst/>
          </a:prstGeom>
          <a:noFill/>
        </p:spPr>
        <p:txBody>
          <a:bodyPr wrap="none" lIns="0" tIns="0" rIns="0" bIns="0" rtlCol="0">
            <a:spAutoFit/>
          </a:bodyPr>
          <a:lstStyle/>
          <a:p>
            <a:r>
              <a:rPr lang="en-US" sz="21494" spc="-53" dirty="0">
                <a:latin typeface="Segoe UI Light" panose="020B0502040204020203" pitchFamily="34" charset="0"/>
                <a:cs typeface="Segoe UI Light" panose="020B0502040204020203" pitchFamily="34" charset="0"/>
              </a:rPr>
              <a:t>Really?</a:t>
            </a:r>
          </a:p>
        </p:txBody>
      </p:sp>
    </p:spTree>
    <p:extLst>
      <p:ext uri="{BB962C8B-B14F-4D97-AF65-F5344CB8AC3E}">
        <p14:creationId xmlns:p14="http://schemas.microsoft.com/office/powerpoint/2010/main" val="17006654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028042" y="1905613"/>
            <a:ext cx="4714210" cy="121871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8796" kern="0" dirty="0">
                <a:solidFill>
                  <a:schemeClr val="tx1">
                    <a:lumMod val="85000"/>
                    <a:lumOff val="15000"/>
                  </a:schemeClr>
                </a:solidFill>
              </a:rPr>
              <a:t>What if… </a:t>
            </a:r>
          </a:p>
        </p:txBody>
      </p:sp>
      <p:sp>
        <p:nvSpPr>
          <p:cNvPr id="6" name="Title 3"/>
          <p:cNvSpPr txBox="1">
            <a:spLocks/>
          </p:cNvSpPr>
          <p:nvPr/>
        </p:nvSpPr>
        <p:spPr>
          <a:xfrm>
            <a:off x="5319600" y="2890405"/>
            <a:ext cx="4440729" cy="467835"/>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2699" kern="0" dirty="0">
                <a:solidFill>
                  <a:schemeClr val="tx1">
                    <a:lumMod val="85000"/>
                    <a:lumOff val="15000"/>
                  </a:schemeClr>
                </a:solidFill>
              </a:rPr>
              <a:t>We would use same development model in cloud and in on-premises?</a:t>
            </a:r>
          </a:p>
        </p:txBody>
      </p:sp>
      <p:sp>
        <p:nvSpPr>
          <p:cNvPr id="3" name="AutoShape 3"/>
          <p:cNvSpPr>
            <a:spLocks noChangeAspect="1" noChangeArrowheads="1" noTextEdit="1"/>
          </p:cNvSpPr>
          <p:nvPr/>
        </p:nvSpPr>
        <p:spPr bwMode="auto">
          <a:xfrm>
            <a:off x="3656994" y="229888"/>
            <a:ext cx="1680487" cy="629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8" name="Freeform 5"/>
          <p:cNvSpPr>
            <a:spLocks/>
          </p:cNvSpPr>
          <p:nvPr/>
        </p:nvSpPr>
        <p:spPr bwMode="auto">
          <a:xfrm>
            <a:off x="3845831" y="3973294"/>
            <a:ext cx="472885" cy="96799"/>
          </a:xfrm>
          <a:custGeom>
            <a:avLst/>
            <a:gdLst>
              <a:gd name="T0" fmla="*/ 0 w 140"/>
              <a:gd name="T1" fmla="*/ 22 h 29"/>
              <a:gd name="T2" fmla="*/ 7 w 140"/>
              <a:gd name="T3" fmla="*/ 29 h 29"/>
              <a:gd name="T4" fmla="*/ 133 w 140"/>
              <a:gd name="T5" fmla="*/ 29 h 29"/>
              <a:gd name="T6" fmla="*/ 140 w 140"/>
              <a:gd name="T7" fmla="*/ 22 h 29"/>
              <a:gd name="T8" fmla="*/ 140 w 140"/>
              <a:gd name="T9" fmla="*/ 7 h 29"/>
              <a:gd name="T10" fmla="*/ 133 w 140"/>
              <a:gd name="T11" fmla="*/ 0 h 29"/>
              <a:gd name="T12" fmla="*/ 7 w 140"/>
              <a:gd name="T13" fmla="*/ 0 h 29"/>
              <a:gd name="T14" fmla="*/ 0 w 140"/>
              <a:gd name="T15" fmla="*/ 7 h 29"/>
              <a:gd name="T16" fmla="*/ 0 w 140"/>
              <a:gd name="T1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9">
                <a:moveTo>
                  <a:pt x="0" y="22"/>
                </a:moveTo>
                <a:cubicBezTo>
                  <a:pt x="0" y="26"/>
                  <a:pt x="3" y="29"/>
                  <a:pt x="7" y="29"/>
                </a:cubicBezTo>
                <a:cubicBezTo>
                  <a:pt x="133" y="29"/>
                  <a:pt x="133" y="29"/>
                  <a:pt x="133" y="29"/>
                </a:cubicBezTo>
                <a:cubicBezTo>
                  <a:pt x="137" y="29"/>
                  <a:pt x="140" y="26"/>
                  <a:pt x="140" y="22"/>
                </a:cubicBezTo>
                <a:cubicBezTo>
                  <a:pt x="140" y="7"/>
                  <a:pt x="140" y="7"/>
                  <a:pt x="140" y="7"/>
                </a:cubicBezTo>
                <a:cubicBezTo>
                  <a:pt x="140" y="3"/>
                  <a:pt x="137" y="0"/>
                  <a:pt x="133" y="0"/>
                </a:cubicBezTo>
                <a:cubicBezTo>
                  <a:pt x="7" y="0"/>
                  <a:pt x="7" y="0"/>
                  <a:pt x="7" y="0"/>
                </a:cubicBezTo>
                <a:cubicBezTo>
                  <a:pt x="3" y="0"/>
                  <a:pt x="0" y="3"/>
                  <a:pt x="0" y="7"/>
                </a:cubicBezTo>
                <a:lnTo>
                  <a:pt x="0" y="22"/>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9" name="Rectangle 6"/>
          <p:cNvSpPr>
            <a:spLocks noChangeArrowheads="1"/>
          </p:cNvSpPr>
          <p:nvPr/>
        </p:nvSpPr>
        <p:spPr bwMode="auto">
          <a:xfrm>
            <a:off x="3656994" y="4514413"/>
            <a:ext cx="138057" cy="9092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0" name="Freeform 7"/>
          <p:cNvSpPr>
            <a:spLocks/>
          </p:cNvSpPr>
          <p:nvPr/>
        </p:nvSpPr>
        <p:spPr bwMode="auto">
          <a:xfrm>
            <a:off x="3656994" y="5282455"/>
            <a:ext cx="138057" cy="276114"/>
          </a:xfrm>
          <a:custGeom>
            <a:avLst/>
            <a:gdLst>
              <a:gd name="T0" fmla="*/ 41 w 41"/>
              <a:gd name="T1" fmla="*/ 0 h 82"/>
              <a:gd name="T2" fmla="*/ 41 w 41"/>
              <a:gd name="T3" fmla="*/ 82 h 82"/>
              <a:gd name="T4" fmla="*/ 0 w 41"/>
              <a:gd name="T5" fmla="*/ 41 h 82"/>
              <a:gd name="T6" fmla="*/ 41 w 41"/>
              <a:gd name="T7" fmla="*/ 0 h 82"/>
            </a:gdLst>
            <a:ahLst/>
            <a:cxnLst>
              <a:cxn ang="0">
                <a:pos x="T0" y="T1"/>
              </a:cxn>
              <a:cxn ang="0">
                <a:pos x="T2" y="T3"/>
              </a:cxn>
              <a:cxn ang="0">
                <a:pos x="T4" y="T5"/>
              </a:cxn>
              <a:cxn ang="0">
                <a:pos x="T6" y="T7"/>
              </a:cxn>
            </a:cxnLst>
            <a:rect l="0" t="0" r="r" b="b"/>
            <a:pathLst>
              <a:path w="41" h="82">
                <a:moveTo>
                  <a:pt x="41" y="0"/>
                </a:moveTo>
                <a:cubicBezTo>
                  <a:pt x="41" y="82"/>
                  <a:pt x="41" y="82"/>
                  <a:pt x="41" y="82"/>
                </a:cubicBezTo>
                <a:cubicBezTo>
                  <a:pt x="19" y="82"/>
                  <a:pt x="0" y="64"/>
                  <a:pt x="0" y="41"/>
                </a:cubicBezTo>
                <a:cubicBezTo>
                  <a:pt x="0" y="19"/>
                  <a:pt x="19" y="0"/>
                  <a:pt x="41" y="0"/>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1" name="Freeform 8"/>
          <p:cNvSpPr>
            <a:spLocks/>
          </p:cNvSpPr>
          <p:nvPr/>
        </p:nvSpPr>
        <p:spPr bwMode="auto">
          <a:xfrm>
            <a:off x="3998168" y="4147850"/>
            <a:ext cx="165034" cy="328481"/>
          </a:xfrm>
          <a:custGeom>
            <a:avLst/>
            <a:gdLst>
              <a:gd name="T0" fmla="*/ 53 w 104"/>
              <a:gd name="T1" fmla="*/ 207 h 207"/>
              <a:gd name="T2" fmla="*/ 104 w 104"/>
              <a:gd name="T3" fmla="*/ 197 h 207"/>
              <a:gd name="T4" fmla="*/ 104 w 104"/>
              <a:gd name="T5" fmla="*/ 0 h 207"/>
              <a:gd name="T6" fmla="*/ 0 w 104"/>
              <a:gd name="T7" fmla="*/ 0 h 207"/>
              <a:gd name="T8" fmla="*/ 0 w 104"/>
              <a:gd name="T9" fmla="*/ 207 h 207"/>
              <a:gd name="T10" fmla="*/ 53 w 104"/>
              <a:gd name="T11" fmla="*/ 207 h 207"/>
            </a:gdLst>
            <a:ahLst/>
            <a:cxnLst>
              <a:cxn ang="0">
                <a:pos x="T0" y="T1"/>
              </a:cxn>
              <a:cxn ang="0">
                <a:pos x="T2" y="T3"/>
              </a:cxn>
              <a:cxn ang="0">
                <a:pos x="T4" y="T5"/>
              </a:cxn>
              <a:cxn ang="0">
                <a:pos x="T6" y="T7"/>
              </a:cxn>
              <a:cxn ang="0">
                <a:pos x="T8" y="T9"/>
              </a:cxn>
              <a:cxn ang="0">
                <a:pos x="T10" y="T11"/>
              </a:cxn>
            </a:cxnLst>
            <a:rect l="0" t="0" r="r" b="b"/>
            <a:pathLst>
              <a:path w="104" h="207">
                <a:moveTo>
                  <a:pt x="53" y="207"/>
                </a:moveTo>
                <a:lnTo>
                  <a:pt x="104" y="197"/>
                </a:lnTo>
                <a:lnTo>
                  <a:pt x="104" y="0"/>
                </a:lnTo>
                <a:lnTo>
                  <a:pt x="0" y="0"/>
                </a:lnTo>
                <a:lnTo>
                  <a:pt x="0" y="207"/>
                </a:lnTo>
                <a:lnTo>
                  <a:pt x="53" y="207"/>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2" name="Freeform 9"/>
          <p:cNvSpPr>
            <a:spLocks/>
          </p:cNvSpPr>
          <p:nvPr/>
        </p:nvSpPr>
        <p:spPr bwMode="auto">
          <a:xfrm>
            <a:off x="3998168" y="4147850"/>
            <a:ext cx="165034" cy="144405"/>
          </a:xfrm>
          <a:custGeom>
            <a:avLst/>
            <a:gdLst>
              <a:gd name="T0" fmla="*/ 49 w 49"/>
              <a:gd name="T1" fmla="*/ 40 h 43"/>
              <a:gd name="T2" fmla="*/ 25 w 49"/>
              <a:gd name="T3" fmla="*/ 43 h 43"/>
              <a:gd name="T4" fmla="*/ 0 w 49"/>
              <a:gd name="T5" fmla="*/ 40 h 43"/>
              <a:gd name="T6" fmla="*/ 0 w 49"/>
              <a:gd name="T7" fmla="*/ 0 h 43"/>
              <a:gd name="T8" fmla="*/ 49 w 49"/>
              <a:gd name="T9" fmla="*/ 0 h 43"/>
              <a:gd name="T10" fmla="*/ 49 w 49"/>
              <a:gd name="T11" fmla="*/ 40 h 43"/>
            </a:gdLst>
            <a:ahLst/>
            <a:cxnLst>
              <a:cxn ang="0">
                <a:pos x="T0" y="T1"/>
              </a:cxn>
              <a:cxn ang="0">
                <a:pos x="T2" y="T3"/>
              </a:cxn>
              <a:cxn ang="0">
                <a:pos x="T4" y="T5"/>
              </a:cxn>
              <a:cxn ang="0">
                <a:pos x="T6" y="T7"/>
              </a:cxn>
              <a:cxn ang="0">
                <a:pos x="T8" y="T9"/>
              </a:cxn>
              <a:cxn ang="0">
                <a:pos x="T10" y="T11"/>
              </a:cxn>
            </a:cxnLst>
            <a:rect l="0" t="0" r="r" b="b"/>
            <a:pathLst>
              <a:path w="49" h="43">
                <a:moveTo>
                  <a:pt x="49" y="40"/>
                </a:moveTo>
                <a:cubicBezTo>
                  <a:pt x="42" y="42"/>
                  <a:pt x="33" y="43"/>
                  <a:pt x="25" y="43"/>
                </a:cubicBezTo>
                <a:cubicBezTo>
                  <a:pt x="17" y="43"/>
                  <a:pt x="8" y="42"/>
                  <a:pt x="0" y="40"/>
                </a:cubicBezTo>
                <a:cubicBezTo>
                  <a:pt x="0" y="0"/>
                  <a:pt x="0" y="0"/>
                  <a:pt x="0" y="0"/>
                </a:cubicBezTo>
                <a:cubicBezTo>
                  <a:pt x="49" y="0"/>
                  <a:pt x="49" y="0"/>
                  <a:pt x="49" y="0"/>
                </a:cubicBezTo>
                <a:lnTo>
                  <a:pt x="49" y="40"/>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3" name="Freeform 10"/>
          <p:cNvSpPr>
            <a:spLocks/>
          </p:cNvSpPr>
          <p:nvPr/>
        </p:nvSpPr>
        <p:spPr bwMode="auto">
          <a:xfrm>
            <a:off x="3887088" y="3694007"/>
            <a:ext cx="387194" cy="265007"/>
          </a:xfrm>
          <a:custGeom>
            <a:avLst/>
            <a:gdLst>
              <a:gd name="T0" fmla="*/ 58 w 115"/>
              <a:gd name="T1" fmla="*/ 0 h 79"/>
              <a:gd name="T2" fmla="*/ 115 w 115"/>
              <a:gd name="T3" fmla="*/ 58 h 79"/>
              <a:gd name="T4" fmla="*/ 115 w 115"/>
              <a:gd name="T5" fmla="*/ 79 h 79"/>
              <a:gd name="T6" fmla="*/ 0 w 115"/>
              <a:gd name="T7" fmla="*/ 79 h 79"/>
              <a:gd name="T8" fmla="*/ 0 w 115"/>
              <a:gd name="T9" fmla="*/ 58 h 79"/>
              <a:gd name="T10" fmla="*/ 58 w 115"/>
              <a:gd name="T11" fmla="*/ 0 h 79"/>
            </a:gdLst>
            <a:ahLst/>
            <a:cxnLst>
              <a:cxn ang="0">
                <a:pos x="T0" y="T1"/>
              </a:cxn>
              <a:cxn ang="0">
                <a:pos x="T2" y="T3"/>
              </a:cxn>
              <a:cxn ang="0">
                <a:pos x="T4" y="T5"/>
              </a:cxn>
              <a:cxn ang="0">
                <a:pos x="T6" y="T7"/>
              </a:cxn>
              <a:cxn ang="0">
                <a:pos x="T8" y="T9"/>
              </a:cxn>
              <a:cxn ang="0">
                <a:pos x="T10" y="T11"/>
              </a:cxn>
            </a:cxnLst>
            <a:rect l="0" t="0" r="r" b="b"/>
            <a:pathLst>
              <a:path w="115" h="79">
                <a:moveTo>
                  <a:pt x="58" y="0"/>
                </a:moveTo>
                <a:cubicBezTo>
                  <a:pt x="89" y="0"/>
                  <a:pt x="115" y="26"/>
                  <a:pt x="115" y="58"/>
                </a:cubicBezTo>
                <a:cubicBezTo>
                  <a:pt x="115" y="79"/>
                  <a:pt x="115" y="79"/>
                  <a:pt x="115" y="79"/>
                </a:cubicBezTo>
                <a:cubicBezTo>
                  <a:pt x="0" y="79"/>
                  <a:pt x="0" y="79"/>
                  <a:pt x="0" y="79"/>
                </a:cubicBezTo>
                <a:cubicBezTo>
                  <a:pt x="0" y="58"/>
                  <a:pt x="0" y="58"/>
                  <a:pt x="0" y="58"/>
                </a:cubicBezTo>
                <a:cubicBezTo>
                  <a:pt x="0" y="26"/>
                  <a:pt x="26" y="0"/>
                  <a:pt x="5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4" name="Freeform 11"/>
          <p:cNvSpPr>
            <a:spLocks/>
          </p:cNvSpPr>
          <p:nvPr/>
        </p:nvSpPr>
        <p:spPr bwMode="auto">
          <a:xfrm>
            <a:off x="3887088" y="3895537"/>
            <a:ext cx="387194" cy="363392"/>
          </a:xfrm>
          <a:custGeom>
            <a:avLst/>
            <a:gdLst>
              <a:gd name="T0" fmla="*/ 115 w 115"/>
              <a:gd name="T1" fmla="*/ 0 h 108"/>
              <a:gd name="T2" fmla="*/ 115 w 115"/>
              <a:gd name="T3" fmla="*/ 90 h 108"/>
              <a:gd name="T4" fmla="*/ 58 w 115"/>
              <a:gd name="T5" fmla="*/ 108 h 108"/>
              <a:gd name="T6" fmla="*/ 0 w 115"/>
              <a:gd name="T7" fmla="*/ 90 h 108"/>
              <a:gd name="T8" fmla="*/ 0 w 115"/>
              <a:gd name="T9" fmla="*/ 0 h 108"/>
              <a:gd name="T10" fmla="*/ 115 w 115"/>
              <a:gd name="T11" fmla="*/ 0 h 108"/>
            </a:gdLst>
            <a:ahLst/>
            <a:cxnLst>
              <a:cxn ang="0">
                <a:pos x="T0" y="T1"/>
              </a:cxn>
              <a:cxn ang="0">
                <a:pos x="T2" y="T3"/>
              </a:cxn>
              <a:cxn ang="0">
                <a:pos x="T4" y="T5"/>
              </a:cxn>
              <a:cxn ang="0">
                <a:pos x="T6" y="T7"/>
              </a:cxn>
              <a:cxn ang="0">
                <a:pos x="T8" y="T9"/>
              </a:cxn>
              <a:cxn ang="0">
                <a:pos x="T10" y="T11"/>
              </a:cxn>
            </a:cxnLst>
            <a:rect l="0" t="0" r="r" b="b"/>
            <a:pathLst>
              <a:path w="115" h="108">
                <a:moveTo>
                  <a:pt x="115" y="0"/>
                </a:moveTo>
                <a:cubicBezTo>
                  <a:pt x="115" y="90"/>
                  <a:pt x="115" y="90"/>
                  <a:pt x="115" y="90"/>
                </a:cubicBezTo>
                <a:cubicBezTo>
                  <a:pt x="99" y="101"/>
                  <a:pt x="79" y="108"/>
                  <a:pt x="58" y="108"/>
                </a:cubicBezTo>
                <a:cubicBezTo>
                  <a:pt x="27" y="108"/>
                  <a:pt x="0" y="90"/>
                  <a:pt x="0" y="90"/>
                </a:cubicBezTo>
                <a:cubicBezTo>
                  <a:pt x="0" y="0"/>
                  <a:pt x="0" y="0"/>
                  <a:pt x="0" y="0"/>
                </a:cubicBezTo>
                <a:lnTo>
                  <a:pt x="11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5" name="Freeform 12"/>
          <p:cNvSpPr>
            <a:spLocks/>
          </p:cNvSpPr>
          <p:nvPr/>
        </p:nvSpPr>
        <p:spPr bwMode="auto">
          <a:xfrm>
            <a:off x="4288564" y="4338272"/>
            <a:ext cx="377674" cy="444321"/>
          </a:xfrm>
          <a:custGeom>
            <a:avLst/>
            <a:gdLst>
              <a:gd name="T0" fmla="*/ 37 w 112"/>
              <a:gd name="T1" fmla="*/ 8 h 132"/>
              <a:gd name="T2" fmla="*/ 8 w 112"/>
              <a:gd name="T3" fmla="*/ 8 h 132"/>
              <a:gd name="T4" fmla="*/ 8 w 112"/>
              <a:gd name="T5" fmla="*/ 37 h 132"/>
              <a:gd name="T6" fmla="*/ 103 w 112"/>
              <a:gd name="T7" fmla="*/ 132 h 132"/>
              <a:gd name="T8" fmla="*/ 112 w 112"/>
              <a:gd name="T9" fmla="*/ 83 h 132"/>
              <a:gd name="T10" fmla="*/ 37 w 112"/>
              <a:gd name="T11" fmla="*/ 8 h 132"/>
            </a:gdLst>
            <a:ahLst/>
            <a:cxnLst>
              <a:cxn ang="0">
                <a:pos x="T0" y="T1"/>
              </a:cxn>
              <a:cxn ang="0">
                <a:pos x="T2" y="T3"/>
              </a:cxn>
              <a:cxn ang="0">
                <a:pos x="T4" y="T5"/>
              </a:cxn>
              <a:cxn ang="0">
                <a:pos x="T6" y="T7"/>
              </a:cxn>
              <a:cxn ang="0">
                <a:pos x="T8" y="T9"/>
              </a:cxn>
              <a:cxn ang="0">
                <a:pos x="T10" y="T11"/>
              </a:cxn>
            </a:cxnLst>
            <a:rect l="0" t="0" r="r" b="b"/>
            <a:pathLst>
              <a:path w="112" h="132">
                <a:moveTo>
                  <a:pt x="37" y="8"/>
                </a:moveTo>
                <a:cubicBezTo>
                  <a:pt x="29" y="0"/>
                  <a:pt x="16" y="0"/>
                  <a:pt x="8" y="8"/>
                </a:cubicBezTo>
                <a:cubicBezTo>
                  <a:pt x="0" y="16"/>
                  <a:pt x="0" y="29"/>
                  <a:pt x="8" y="37"/>
                </a:cubicBezTo>
                <a:cubicBezTo>
                  <a:pt x="103" y="132"/>
                  <a:pt x="103" y="132"/>
                  <a:pt x="103" y="132"/>
                </a:cubicBezTo>
                <a:cubicBezTo>
                  <a:pt x="112" y="83"/>
                  <a:pt x="112" y="83"/>
                  <a:pt x="112" y="83"/>
                </a:cubicBezTo>
                <a:lnTo>
                  <a:pt x="37" y="8"/>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6" name="Freeform 13"/>
          <p:cNvSpPr>
            <a:spLocks/>
          </p:cNvSpPr>
          <p:nvPr/>
        </p:nvSpPr>
        <p:spPr bwMode="auto">
          <a:xfrm>
            <a:off x="3822027" y="6367868"/>
            <a:ext cx="134883" cy="0"/>
          </a:xfrm>
          <a:custGeom>
            <a:avLst/>
            <a:gdLst>
              <a:gd name="T0" fmla="*/ 85 w 85"/>
              <a:gd name="T1" fmla="*/ 0 w 85"/>
              <a:gd name="T2" fmla="*/ 85 w 85"/>
            </a:gdLst>
            <a:ahLst/>
            <a:cxnLst>
              <a:cxn ang="0">
                <a:pos x="T0" y="0"/>
              </a:cxn>
              <a:cxn ang="0">
                <a:pos x="T1" y="0"/>
              </a:cxn>
              <a:cxn ang="0">
                <a:pos x="T2" y="0"/>
              </a:cxn>
            </a:cxnLst>
            <a:rect l="0" t="0" r="r" b="b"/>
            <a:pathLst>
              <a:path w="85">
                <a:moveTo>
                  <a:pt x="85" y="0"/>
                </a:moveTo>
                <a:lnTo>
                  <a:pt x="0" y="0"/>
                </a:lnTo>
                <a:lnTo>
                  <a:pt x="8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7" name="Line 14"/>
          <p:cNvSpPr>
            <a:spLocks noChangeShapeType="1"/>
          </p:cNvSpPr>
          <p:nvPr/>
        </p:nvSpPr>
        <p:spPr bwMode="auto">
          <a:xfrm flipH="1">
            <a:off x="3822027" y="6367868"/>
            <a:ext cx="13488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8" name="Freeform 15"/>
          <p:cNvSpPr>
            <a:spLocks/>
          </p:cNvSpPr>
          <p:nvPr/>
        </p:nvSpPr>
        <p:spPr bwMode="auto">
          <a:xfrm>
            <a:off x="3822027" y="6207596"/>
            <a:ext cx="311025"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9" name="Freeform 16"/>
          <p:cNvSpPr>
            <a:spLocks/>
          </p:cNvSpPr>
          <p:nvPr/>
        </p:nvSpPr>
        <p:spPr bwMode="auto">
          <a:xfrm>
            <a:off x="4207634" y="6207596"/>
            <a:ext cx="309439"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0" name="Freeform 17"/>
          <p:cNvSpPr>
            <a:spLocks/>
          </p:cNvSpPr>
          <p:nvPr/>
        </p:nvSpPr>
        <p:spPr bwMode="auto">
          <a:xfrm>
            <a:off x="3656993" y="4338271"/>
            <a:ext cx="790257" cy="928315"/>
          </a:xfrm>
          <a:custGeom>
            <a:avLst/>
            <a:gdLst>
              <a:gd name="T0" fmla="*/ 204 w 234"/>
              <a:gd name="T1" fmla="*/ 0 h 276"/>
              <a:gd name="T2" fmla="*/ 183 w 234"/>
              <a:gd name="T3" fmla="*/ 0 h 276"/>
              <a:gd name="T4" fmla="*/ 150 w 234"/>
              <a:gd name="T5" fmla="*/ 0 h 276"/>
              <a:gd name="T6" fmla="*/ 126 w 234"/>
              <a:gd name="T7" fmla="*/ 32 h 276"/>
              <a:gd name="T8" fmla="*/ 101 w 234"/>
              <a:gd name="T9" fmla="*/ 0 h 276"/>
              <a:gd name="T10" fmla="*/ 28 w 234"/>
              <a:gd name="T11" fmla="*/ 0 h 276"/>
              <a:gd name="T12" fmla="*/ 0 w 234"/>
              <a:gd name="T13" fmla="*/ 28 h 276"/>
              <a:gd name="T14" fmla="*/ 0 w 234"/>
              <a:gd name="T15" fmla="*/ 57 h 276"/>
              <a:gd name="T16" fmla="*/ 49 w 234"/>
              <a:gd name="T17" fmla="*/ 57 h 276"/>
              <a:gd name="T18" fmla="*/ 49 w 234"/>
              <a:gd name="T19" fmla="*/ 276 h 276"/>
              <a:gd name="T20" fmla="*/ 204 w 234"/>
              <a:gd name="T21" fmla="*/ 276 h 276"/>
              <a:gd name="T22" fmla="*/ 204 w 234"/>
              <a:gd name="T23" fmla="*/ 46 h 276"/>
              <a:gd name="T24" fmla="*/ 234 w 234"/>
              <a:gd name="T25" fmla="*/ 18 h 276"/>
              <a:gd name="T26" fmla="*/ 204 w 234"/>
              <a:gd name="T2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76">
                <a:moveTo>
                  <a:pt x="204" y="0"/>
                </a:moveTo>
                <a:cubicBezTo>
                  <a:pt x="183" y="0"/>
                  <a:pt x="183" y="0"/>
                  <a:pt x="183" y="0"/>
                </a:cubicBezTo>
                <a:cubicBezTo>
                  <a:pt x="150" y="0"/>
                  <a:pt x="150" y="0"/>
                  <a:pt x="150" y="0"/>
                </a:cubicBezTo>
                <a:cubicBezTo>
                  <a:pt x="126" y="32"/>
                  <a:pt x="126" y="32"/>
                  <a:pt x="126" y="32"/>
                </a:cubicBezTo>
                <a:cubicBezTo>
                  <a:pt x="101" y="0"/>
                  <a:pt x="101" y="0"/>
                  <a:pt x="101" y="0"/>
                </a:cubicBezTo>
                <a:cubicBezTo>
                  <a:pt x="28" y="0"/>
                  <a:pt x="28" y="0"/>
                  <a:pt x="28" y="0"/>
                </a:cubicBezTo>
                <a:cubicBezTo>
                  <a:pt x="12" y="0"/>
                  <a:pt x="0" y="12"/>
                  <a:pt x="0" y="28"/>
                </a:cubicBezTo>
                <a:cubicBezTo>
                  <a:pt x="0" y="57"/>
                  <a:pt x="0" y="57"/>
                  <a:pt x="0" y="57"/>
                </a:cubicBezTo>
                <a:cubicBezTo>
                  <a:pt x="49" y="57"/>
                  <a:pt x="49" y="57"/>
                  <a:pt x="49" y="57"/>
                </a:cubicBezTo>
                <a:cubicBezTo>
                  <a:pt x="49" y="276"/>
                  <a:pt x="49" y="276"/>
                  <a:pt x="49" y="276"/>
                </a:cubicBezTo>
                <a:cubicBezTo>
                  <a:pt x="204" y="276"/>
                  <a:pt x="204" y="276"/>
                  <a:pt x="204" y="276"/>
                </a:cubicBezTo>
                <a:cubicBezTo>
                  <a:pt x="204" y="46"/>
                  <a:pt x="204" y="46"/>
                  <a:pt x="204" y="46"/>
                </a:cubicBezTo>
                <a:cubicBezTo>
                  <a:pt x="234" y="18"/>
                  <a:pt x="234" y="18"/>
                  <a:pt x="234" y="18"/>
                </a:cubicBezTo>
                <a:cubicBezTo>
                  <a:pt x="234" y="18"/>
                  <a:pt x="222" y="0"/>
                  <a:pt x="204"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1" name="Rectangle 18"/>
          <p:cNvSpPr>
            <a:spLocks noChangeArrowheads="1"/>
          </p:cNvSpPr>
          <p:nvPr/>
        </p:nvSpPr>
        <p:spPr bwMode="auto">
          <a:xfrm>
            <a:off x="3656994" y="4530283"/>
            <a:ext cx="138057" cy="7521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2" name="Freeform 19"/>
          <p:cNvSpPr>
            <a:spLocks/>
          </p:cNvSpPr>
          <p:nvPr/>
        </p:nvSpPr>
        <p:spPr bwMode="auto">
          <a:xfrm>
            <a:off x="4636088" y="4463634"/>
            <a:ext cx="141231" cy="279287"/>
          </a:xfrm>
          <a:custGeom>
            <a:avLst/>
            <a:gdLst>
              <a:gd name="T0" fmla="*/ 0 w 42"/>
              <a:gd name="T1" fmla="*/ 83 h 83"/>
              <a:gd name="T2" fmla="*/ 0 w 42"/>
              <a:gd name="T3" fmla="*/ 0 h 83"/>
              <a:gd name="T4" fmla="*/ 42 w 42"/>
              <a:gd name="T5" fmla="*/ 42 h 83"/>
              <a:gd name="T6" fmla="*/ 0 w 42"/>
              <a:gd name="T7" fmla="*/ 83 h 83"/>
            </a:gdLst>
            <a:ahLst/>
            <a:cxnLst>
              <a:cxn ang="0">
                <a:pos x="T0" y="T1"/>
              </a:cxn>
              <a:cxn ang="0">
                <a:pos x="T2" y="T3"/>
              </a:cxn>
              <a:cxn ang="0">
                <a:pos x="T4" y="T5"/>
              </a:cxn>
              <a:cxn ang="0">
                <a:pos x="T6" y="T7"/>
              </a:cxn>
            </a:cxnLst>
            <a:rect l="0" t="0" r="r" b="b"/>
            <a:pathLst>
              <a:path w="42" h="83">
                <a:moveTo>
                  <a:pt x="0" y="83"/>
                </a:moveTo>
                <a:cubicBezTo>
                  <a:pt x="0" y="0"/>
                  <a:pt x="0" y="0"/>
                  <a:pt x="0" y="0"/>
                </a:cubicBezTo>
                <a:cubicBezTo>
                  <a:pt x="23" y="0"/>
                  <a:pt x="42" y="18"/>
                  <a:pt x="42" y="42"/>
                </a:cubicBezTo>
                <a:cubicBezTo>
                  <a:pt x="42" y="65"/>
                  <a:pt x="23" y="83"/>
                  <a:pt x="0" y="83"/>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3" name="Freeform 20"/>
          <p:cNvSpPr>
            <a:spLocks/>
          </p:cNvSpPr>
          <p:nvPr/>
        </p:nvSpPr>
        <p:spPr bwMode="auto">
          <a:xfrm>
            <a:off x="3822026" y="5266586"/>
            <a:ext cx="520491" cy="941010"/>
          </a:xfrm>
          <a:custGeom>
            <a:avLst/>
            <a:gdLst>
              <a:gd name="T0" fmla="*/ 0 w 328"/>
              <a:gd name="T1" fmla="*/ 0 h 593"/>
              <a:gd name="T2" fmla="*/ 328 w 328"/>
              <a:gd name="T3" fmla="*/ 0 h 593"/>
              <a:gd name="T4" fmla="*/ 328 w 328"/>
              <a:gd name="T5" fmla="*/ 593 h 593"/>
              <a:gd name="T6" fmla="*/ 243 w 328"/>
              <a:gd name="T7" fmla="*/ 593 h 593"/>
              <a:gd name="T8" fmla="*/ 243 w 328"/>
              <a:gd name="T9" fmla="*/ 106 h 593"/>
              <a:gd name="T10" fmla="*/ 85 w 328"/>
              <a:gd name="T11" fmla="*/ 106 h 593"/>
              <a:gd name="T12" fmla="*/ 85 w 328"/>
              <a:gd name="T13" fmla="*/ 593 h 593"/>
              <a:gd name="T14" fmla="*/ 0 w 328"/>
              <a:gd name="T15" fmla="*/ 593 h 593"/>
              <a:gd name="T16" fmla="*/ 0 w 328"/>
              <a:gd name="T17"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93">
                <a:moveTo>
                  <a:pt x="0" y="0"/>
                </a:moveTo>
                <a:lnTo>
                  <a:pt x="328" y="0"/>
                </a:lnTo>
                <a:lnTo>
                  <a:pt x="328" y="593"/>
                </a:lnTo>
                <a:lnTo>
                  <a:pt x="243" y="593"/>
                </a:lnTo>
                <a:lnTo>
                  <a:pt x="243" y="106"/>
                </a:lnTo>
                <a:lnTo>
                  <a:pt x="85" y="106"/>
                </a:lnTo>
                <a:lnTo>
                  <a:pt x="85" y="593"/>
                </a:lnTo>
                <a:lnTo>
                  <a:pt x="0" y="593"/>
                </a:lnTo>
                <a:lnTo>
                  <a:pt x="0" y="0"/>
                </a:lnTo>
                <a:close/>
              </a:path>
            </a:pathLst>
          </a:custGeom>
          <a:solidFill>
            <a:srgbClr val="3A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4" name="Line 21"/>
          <p:cNvSpPr>
            <a:spLocks noChangeShapeType="1"/>
          </p:cNvSpPr>
          <p:nvPr/>
        </p:nvSpPr>
        <p:spPr bwMode="auto">
          <a:xfrm>
            <a:off x="4636087" y="2389608"/>
            <a:ext cx="0" cy="2580236"/>
          </a:xfrm>
          <a:prstGeom prst="line">
            <a:avLst/>
          </a:prstGeom>
          <a:noFill/>
          <a:ln w="42863" cap="rnd">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5" name="Freeform 22"/>
          <p:cNvSpPr>
            <a:spLocks noEditPoints="1"/>
          </p:cNvSpPr>
          <p:nvPr/>
        </p:nvSpPr>
        <p:spPr bwMode="auto">
          <a:xfrm>
            <a:off x="3933108" y="233061"/>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0" name="Freeform 27"/>
          <p:cNvSpPr>
            <a:spLocks/>
          </p:cNvSpPr>
          <p:nvPr/>
        </p:nvSpPr>
        <p:spPr bwMode="auto">
          <a:xfrm>
            <a:off x="4528181" y="5357037"/>
            <a:ext cx="69822"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5" y="0"/>
                  <a:pt x="0" y="5"/>
                  <a:pt x="0" y="11"/>
                </a:cubicBezTo>
                <a:cubicBezTo>
                  <a:pt x="0" y="103"/>
                  <a:pt x="0" y="103"/>
                  <a:pt x="0" y="103"/>
                </a:cubicBezTo>
                <a:cubicBezTo>
                  <a:pt x="0" y="109"/>
                  <a:pt x="5"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1" name="Freeform 28"/>
          <p:cNvSpPr>
            <a:spLocks/>
          </p:cNvSpPr>
          <p:nvPr/>
        </p:nvSpPr>
        <p:spPr bwMode="auto">
          <a:xfrm>
            <a:off x="4672584" y="5357037"/>
            <a:ext cx="71409"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4" y="0"/>
                  <a:pt x="0" y="5"/>
                  <a:pt x="0" y="11"/>
                </a:cubicBezTo>
                <a:cubicBezTo>
                  <a:pt x="0" y="103"/>
                  <a:pt x="0" y="103"/>
                  <a:pt x="0" y="103"/>
                </a:cubicBezTo>
                <a:cubicBezTo>
                  <a:pt x="0" y="109"/>
                  <a:pt x="4"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2" name="Freeform 29"/>
          <p:cNvSpPr>
            <a:spLocks/>
          </p:cNvSpPr>
          <p:nvPr/>
        </p:nvSpPr>
        <p:spPr bwMode="auto">
          <a:xfrm>
            <a:off x="4439318" y="5172962"/>
            <a:ext cx="391955" cy="334828"/>
          </a:xfrm>
          <a:custGeom>
            <a:avLst/>
            <a:gdLst>
              <a:gd name="T0" fmla="*/ 0 w 116"/>
              <a:gd name="T1" fmla="*/ 100 h 100"/>
              <a:gd name="T2" fmla="*/ 0 w 116"/>
              <a:gd name="T3" fmla="*/ 44 h 100"/>
              <a:gd name="T4" fmla="*/ 43 w 116"/>
              <a:gd name="T5" fmla="*/ 0 h 100"/>
              <a:gd name="T6" fmla="*/ 72 w 116"/>
              <a:gd name="T7" fmla="*/ 0 h 100"/>
              <a:gd name="T8" fmla="*/ 116 w 116"/>
              <a:gd name="T9" fmla="*/ 44 h 100"/>
              <a:gd name="T10" fmla="*/ 116 w 116"/>
              <a:gd name="T11" fmla="*/ 100 h 100"/>
              <a:gd name="T12" fmla="*/ 0 w 1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6" h="100">
                <a:moveTo>
                  <a:pt x="0" y="100"/>
                </a:moveTo>
                <a:cubicBezTo>
                  <a:pt x="0" y="44"/>
                  <a:pt x="0" y="44"/>
                  <a:pt x="0" y="44"/>
                </a:cubicBezTo>
                <a:cubicBezTo>
                  <a:pt x="0" y="20"/>
                  <a:pt x="19" y="0"/>
                  <a:pt x="43" y="0"/>
                </a:cubicBezTo>
                <a:cubicBezTo>
                  <a:pt x="72" y="0"/>
                  <a:pt x="72" y="0"/>
                  <a:pt x="72" y="0"/>
                </a:cubicBezTo>
                <a:cubicBezTo>
                  <a:pt x="96" y="0"/>
                  <a:pt x="116" y="20"/>
                  <a:pt x="116" y="44"/>
                </a:cubicBezTo>
                <a:cubicBezTo>
                  <a:pt x="116" y="100"/>
                  <a:pt x="116" y="100"/>
                  <a:pt x="116" y="100"/>
                </a:cubicBezTo>
                <a:lnTo>
                  <a:pt x="0" y="1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3" name="Freeform 30"/>
          <p:cNvSpPr>
            <a:spLocks/>
          </p:cNvSpPr>
          <p:nvPr/>
        </p:nvSpPr>
        <p:spPr bwMode="auto">
          <a:xfrm>
            <a:off x="4558331" y="5068229"/>
            <a:ext cx="155512" cy="231682"/>
          </a:xfrm>
          <a:custGeom>
            <a:avLst/>
            <a:gdLst>
              <a:gd name="T0" fmla="*/ 85 w 98"/>
              <a:gd name="T1" fmla="*/ 0 h 146"/>
              <a:gd name="T2" fmla="*/ 12 w 98"/>
              <a:gd name="T3" fmla="*/ 0 h 146"/>
              <a:gd name="T4" fmla="*/ 0 w 98"/>
              <a:gd name="T5" fmla="*/ 146 h 146"/>
              <a:gd name="T6" fmla="*/ 98 w 98"/>
              <a:gd name="T7" fmla="*/ 146 h 146"/>
              <a:gd name="T8" fmla="*/ 85 w 98"/>
              <a:gd name="T9" fmla="*/ 0 h 146"/>
            </a:gdLst>
            <a:ahLst/>
            <a:cxnLst>
              <a:cxn ang="0">
                <a:pos x="T0" y="T1"/>
              </a:cxn>
              <a:cxn ang="0">
                <a:pos x="T2" y="T3"/>
              </a:cxn>
              <a:cxn ang="0">
                <a:pos x="T4" y="T5"/>
              </a:cxn>
              <a:cxn ang="0">
                <a:pos x="T6" y="T7"/>
              </a:cxn>
              <a:cxn ang="0">
                <a:pos x="T8" y="T9"/>
              </a:cxn>
            </a:cxnLst>
            <a:rect l="0" t="0" r="r" b="b"/>
            <a:pathLst>
              <a:path w="98" h="146">
                <a:moveTo>
                  <a:pt x="85" y="0"/>
                </a:moveTo>
                <a:lnTo>
                  <a:pt x="12" y="0"/>
                </a:lnTo>
                <a:lnTo>
                  <a:pt x="0" y="146"/>
                </a:lnTo>
                <a:lnTo>
                  <a:pt x="98" y="146"/>
                </a:lnTo>
                <a:lnTo>
                  <a:pt x="8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4" name="Freeform 31"/>
          <p:cNvSpPr>
            <a:spLocks/>
          </p:cNvSpPr>
          <p:nvPr/>
        </p:nvSpPr>
        <p:spPr bwMode="auto">
          <a:xfrm>
            <a:off x="4544051" y="5031731"/>
            <a:ext cx="182489" cy="69822"/>
          </a:xfrm>
          <a:custGeom>
            <a:avLst/>
            <a:gdLst>
              <a:gd name="T0" fmla="*/ 54 w 54"/>
              <a:gd name="T1" fmla="*/ 11 h 21"/>
              <a:gd name="T2" fmla="*/ 44 w 54"/>
              <a:gd name="T3" fmla="*/ 0 h 21"/>
              <a:gd name="T4" fmla="*/ 10 w 54"/>
              <a:gd name="T5" fmla="*/ 0 h 21"/>
              <a:gd name="T6" fmla="*/ 0 w 54"/>
              <a:gd name="T7" fmla="*/ 11 h 21"/>
              <a:gd name="T8" fmla="*/ 0 w 54"/>
              <a:gd name="T9" fmla="*/ 11 h 21"/>
              <a:gd name="T10" fmla="*/ 10 w 54"/>
              <a:gd name="T11" fmla="*/ 21 h 21"/>
              <a:gd name="T12" fmla="*/ 44 w 54"/>
              <a:gd name="T13" fmla="*/ 21 h 21"/>
              <a:gd name="T14" fmla="*/ 54 w 54"/>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54" y="11"/>
                </a:moveTo>
                <a:cubicBezTo>
                  <a:pt x="54" y="5"/>
                  <a:pt x="49" y="0"/>
                  <a:pt x="44" y="0"/>
                </a:cubicBezTo>
                <a:cubicBezTo>
                  <a:pt x="10" y="0"/>
                  <a:pt x="10" y="0"/>
                  <a:pt x="10" y="0"/>
                </a:cubicBezTo>
                <a:cubicBezTo>
                  <a:pt x="4" y="0"/>
                  <a:pt x="0" y="5"/>
                  <a:pt x="0" y="11"/>
                </a:cubicBezTo>
                <a:cubicBezTo>
                  <a:pt x="0" y="11"/>
                  <a:pt x="0" y="11"/>
                  <a:pt x="0" y="11"/>
                </a:cubicBezTo>
                <a:cubicBezTo>
                  <a:pt x="0" y="16"/>
                  <a:pt x="4" y="21"/>
                  <a:pt x="10" y="21"/>
                </a:cubicBezTo>
                <a:cubicBezTo>
                  <a:pt x="44" y="21"/>
                  <a:pt x="44" y="21"/>
                  <a:pt x="44" y="21"/>
                </a:cubicBezTo>
                <a:cubicBezTo>
                  <a:pt x="49" y="21"/>
                  <a:pt x="54" y="16"/>
                  <a:pt x="54" y="1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5" name="Freeform 32"/>
          <p:cNvSpPr>
            <a:spLocks/>
          </p:cNvSpPr>
          <p:nvPr/>
        </p:nvSpPr>
        <p:spPr bwMode="auto">
          <a:xfrm>
            <a:off x="4145747" y="4530281"/>
            <a:ext cx="149165" cy="185664"/>
          </a:xfrm>
          <a:custGeom>
            <a:avLst/>
            <a:gdLst>
              <a:gd name="T0" fmla="*/ 94 w 94"/>
              <a:gd name="T1" fmla="*/ 91 h 117"/>
              <a:gd name="T2" fmla="*/ 47 w 94"/>
              <a:gd name="T3" fmla="*/ 117 h 117"/>
              <a:gd name="T4" fmla="*/ 0 w 94"/>
              <a:gd name="T5" fmla="*/ 91 h 117"/>
              <a:gd name="T6" fmla="*/ 0 w 94"/>
              <a:gd name="T7" fmla="*/ 0 h 117"/>
              <a:gd name="T8" fmla="*/ 94 w 94"/>
              <a:gd name="T9" fmla="*/ 0 h 117"/>
              <a:gd name="T10" fmla="*/ 94 w 94"/>
              <a:gd name="T11" fmla="*/ 91 h 117"/>
            </a:gdLst>
            <a:ahLst/>
            <a:cxnLst>
              <a:cxn ang="0">
                <a:pos x="T0" y="T1"/>
              </a:cxn>
              <a:cxn ang="0">
                <a:pos x="T2" y="T3"/>
              </a:cxn>
              <a:cxn ang="0">
                <a:pos x="T4" y="T5"/>
              </a:cxn>
              <a:cxn ang="0">
                <a:pos x="T6" y="T7"/>
              </a:cxn>
              <a:cxn ang="0">
                <a:pos x="T8" y="T9"/>
              </a:cxn>
              <a:cxn ang="0">
                <a:pos x="T10" y="T11"/>
              </a:cxn>
            </a:cxnLst>
            <a:rect l="0" t="0" r="r" b="b"/>
            <a:pathLst>
              <a:path w="94" h="117">
                <a:moveTo>
                  <a:pt x="94" y="91"/>
                </a:moveTo>
                <a:lnTo>
                  <a:pt x="47" y="117"/>
                </a:lnTo>
                <a:lnTo>
                  <a:pt x="0" y="91"/>
                </a:lnTo>
                <a:lnTo>
                  <a:pt x="0" y="0"/>
                </a:lnTo>
                <a:lnTo>
                  <a:pt x="94" y="0"/>
                </a:lnTo>
                <a:lnTo>
                  <a:pt x="94" y="91"/>
                </a:lnTo>
                <a:close/>
              </a:path>
            </a:pathLst>
          </a:custGeom>
          <a:noFill/>
          <a:ln w="127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36" name="Oval 33"/>
          <p:cNvSpPr>
            <a:spLocks noChangeArrowheads="1"/>
          </p:cNvSpPr>
          <p:nvPr/>
        </p:nvSpPr>
        <p:spPr bwMode="auto">
          <a:xfrm>
            <a:off x="3855352" y="6398019"/>
            <a:ext cx="68236"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7" name="Oval 34"/>
          <p:cNvSpPr>
            <a:spLocks noChangeArrowheads="1"/>
          </p:cNvSpPr>
          <p:nvPr/>
        </p:nvSpPr>
        <p:spPr bwMode="auto">
          <a:xfrm>
            <a:off x="4261588" y="6398019"/>
            <a:ext cx="66648"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8" name="Freeform 22"/>
          <p:cNvSpPr>
            <a:spLocks noEditPoints="1"/>
          </p:cNvSpPr>
          <p:nvPr/>
        </p:nvSpPr>
        <p:spPr bwMode="auto">
          <a:xfrm>
            <a:off x="3933108" y="229888"/>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chemeClr val="bg1">
              <a:lumMod val="75000"/>
            </a:schemeClr>
          </a:solidFill>
          <a:ln>
            <a:noFill/>
          </a:ln>
        </p:spPr>
        <p:txBody>
          <a:bodyPr vert="horz" wrap="square" lIns="91403" tIns="45701" rIns="91403" bIns="45701" numCol="1" anchor="t" anchorCtr="0" compatLnSpc="1">
            <a:prstTxWarp prst="textNoShape">
              <a:avLst/>
            </a:prstTxWarp>
          </a:bodyPr>
          <a:lstStyle/>
          <a:p>
            <a:endParaRPr lang="en-GB" sz="1799"/>
          </a:p>
        </p:txBody>
      </p:sp>
      <p:sp>
        <p:nvSpPr>
          <p:cNvPr id="26" name="Rectangle 23"/>
          <p:cNvSpPr>
            <a:spLocks noChangeArrowheads="1"/>
          </p:cNvSpPr>
          <p:nvPr/>
        </p:nvSpPr>
        <p:spPr bwMode="auto">
          <a:xfrm>
            <a:off x="4396471" y="1986544"/>
            <a:ext cx="479232" cy="320546"/>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7" name="Line 24"/>
          <p:cNvSpPr>
            <a:spLocks noChangeShapeType="1"/>
          </p:cNvSpPr>
          <p:nvPr/>
        </p:nvSpPr>
        <p:spPr bwMode="auto">
          <a:xfrm>
            <a:off x="4396471" y="2103971"/>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8" name="Line 25"/>
          <p:cNvSpPr>
            <a:spLocks noChangeShapeType="1"/>
          </p:cNvSpPr>
          <p:nvPr/>
        </p:nvSpPr>
        <p:spPr bwMode="auto">
          <a:xfrm>
            <a:off x="4396471" y="2202357"/>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9" name="Freeform 26"/>
          <p:cNvSpPr>
            <a:spLocks/>
          </p:cNvSpPr>
          <p:nvPr/>
        </p:nvSpPr>
        <p:spPr bwMode="auto">
          <a:xfrm>
            <a:off x="4510724" y="2302329"/>
            <a:ext cx="249138" cy="87278"/>
          </a:xfrm>
          <a:custGeom>
            <a:avLst/>
            <a:gdLst>
              <a:gd name="T0" fmla="*/ 0 w 157"/>
              <a:gd name="T1" fmla="*/ 0 h 55"/>
              <a:gd name="T2" fmla="*/ 23 w 157"/>
              <a:gd name="T3" fmla="*/ 55 h 55"/>
              <a:gd name="T4" fmla="*/ 132 w 157"/>
              <a:gd name="T5" fmla="*/ 55 h 55"/>
              <a:gd name="T6" fmla="*/ 157 w 157"/>
              <a:gd name="T7" fmla="*/ 0 h 55"/>
              <a:gd name="T8" fmla="*/ 0 w 157"/>
              <a:gd name="T9" fmla="*/ 0 h 55"/>
            </a:gdLst>
            <a:ahLst/>
            <a:cxnLst>
              <a:cxn ang="0">
                <a:pos x="T0" y="T1"/>
              </a:cxn>
              <a:cxn ang="0">
                <a:pos x="T2" y="T3"/>
              </a:cxn>
              <a:cxn ang="0">
                <a:pos x="T4" y="T5"/>
              </a:cxn>
              <a:cxn ang="0">
                <a:pos x="T6" y="T7"/>
              </a:cxn>
              <a:cxn ang="0">
                <a:pos x="T8" y="T9"/>
              </a:cxn>
            </a:cxnLst>
            <a:rect l="0" t="0" r="r" b="b"/>
            <a:pathLst>
              <a:path w="157" h="55">
                <a:moveTo>
                  <a:pt x="0" y="0"/>
                </a:moveTo>
                <a:lnTo>
                  <a:pt x="23" y="55"/>
                </a:lnTo>
                <a:lnTo>
                  <a:pt x="132" y="55"/>
                </a:lnTo>
                <a:lnTo>
                  <a:pt x="1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Tree>
    <p:extLst>
      <p:ext uri="{BB962C8B-B14F-4D97-AF65-F5344CB8AC3E}">
        <p14:creationId xmlns:p14="http://schemas.microsoft.com/office/powerpoint/2010/main" val="17069483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2" nodeType="afterEffect">
                                  <p:stCondLst>
                                    <p:cond delay="3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anim calcmode="lin" valueType="num">
                                      <p:cBhvr>
                                        <p:cTn id="8" dur="2000" fill="hold"/>
                                        <p:tgtEl>
                                          <p:spTgt spid="38"/>
                                        </p:tgtEl>
                                        <p:attrNameLst>
                                          <p:attrName>ppt_w</p:attrName>
                                        </p:attrNameLst>
                                      </p:cBhvr>
                                      <p:tavLst>
                                        <p:tav tm="0" fmla="#ppt_w*sin(2.5*pi*$)">
                                          <p:val>
                                            <p:fltVal val="0"/>
                                          </p:val>
                                        </p:tav>
                                        <p:tav tm="100000">
                                          <p:val>
                                            <p:fltVal val="1"/>
                                          </p:val>
                                        </p:tav>
                                      </p:tavLst>
                                    </p:anim>
                                    <p:anim calcmode="lin" valueType="num">
                                      <p:cBhvr>
                                        <p:cTn id="9" dur="2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0" nodeType="afterEffect">
                                  <p:stCondLst>
                                    <p:cond delay="0"/>
                                  </p:stCondLst>
                                  <p:childTnLst>
                                    <p:animEffect transition="out" filter="fade">
                                      <p:cBhvr>
                                        <p:cTn id="12" dur="1000" tmFilter="0, 0; .2, .5; .8, .5; 1, 0"/>
                                        <p:tgtEl>
                                          <p:spTgt spid="38"/>
                                        </p:tgtEl>
                                      </p:cBhvr>
                                    </p:animEffect>
                                    <p:animScale>
                                      <p:cBhvr>
                                        <p:cTn id="13" dur="500" autoRev="1" fill="hold"/>
                                        <p:tgtEl>
                                          <p:spTgt spid="38"/>
                                        </p:tgtEl>
                                      </p:cBhvr>
                                      <p:by x="105000" y="105000"/>
                                    </p:animScale>
                                  </p:childTnLst>
                                </p:cTn>
                              </p:par>
                            </p:childTnLst>
                          </p:cTn>
                        </p:par>
                        <p:par>
                          <p:cTn id="14" fill="hold">
                            <p:stCondLst>
                              <p:cond delay="6000"/>
                            </p:stCondLst>
                            <p:childTnLst>
                              <p:par>
                                <p:cTn id="15" presetID="10" presetClass="exit" presetSubtype="0" fill="hold" grpId="1" nodeType="after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par>
                          <p:cTn id="18" fill="hold">
                            <p:stCondLst>
                              <p:cond delay="6500"/>
                            </p:stCondLst>
                            <p:childTnLst>
                              <p:par>
                                <p:cTn id="19" presetID="45" presetClass="entr" presetSubtype="0" fill="hold" grpId="3" nodeType="afterEffect">
                                  <p:stCondLst>
                                    <p:cond delay="60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anim calcmode="lin" valueType="num">
                                      <p:cBhvr>
                                        <p:cTn id="22" dur="2000" fill="hold"/>
                                        <p:tgtEl>
                                          <p:spTgt spid="38"/>
                                        </p:tgtEl>
                                        <p:attrNameLst>
                                          <p:attrName>ppt_w</p:attrName>
                                        </p:attrNameLst>
                                      </p:cBhvr>
                                      <p:tavLst>
                                        <p:tav tm="0" fmla="#ppt_w*sin(2.5*pi*$)">
                                          <p:val>
                                            <p:fltVal val="0"/>
                                          </p:val>
                                        </p:tav>
                                        <p:tav tm="100000">
                                          <p:val>
                                            <p:fltVal val="1"/>
                                          </p:val>
                                        </p:tav>
                                      </p:tavLst>
                                    </p:anim>
                                    <p:anim calcmode="lin" valueType="num">
                                      <p:cBhvr>
                                        <p:cTn id="23" dur="2000" fill="hold"/>
                                        <p:tgtEl>
                                          <p:spTgt spid="38"/>
                                        </p:tgtEl>
                                        <p:attrNameLst>
                                          <p:attrName>ppt_h</p:attrName>
                                        </p:attrNameLst>
                                      </p:cBhvr>
                                      <p:tavLst>
                                        <p:tav tm="0">
                                          <p:val>
                                            <p:strVal val="#ppt_h"/>
                                          </p:val>
                                        </p:tav>
                                        <p:tav tm="100000">
                                          <p:val>
                                            <p:strVal val="#ppt_h"/>
                                          </p:val>
                                        </p:tav>
                                      </p:tavLst>
                                    </p:anim>
                                  </p:childTnLst>
                                </p:cTn>
                              </p:par>
                            </p:childTnLst>
                          </p:cTn>
                        </p:par>
                        <p:par>
                          <p:cTn id="24" fill="hold">
                            <p:stCondLst>
                              <p:cond delay="14500"/>
                            </p:stCondLst>
                            <p:childTnLst>
                              <p:par>
                                <p:cTn id="25" presetID="26" presetClass="emph" presetSubtype="0" fill="hold" grpId="4" nodeType="after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par>
                          <p:cTn id="28" fill="hold">
                            <p:stCondLst>
                              <p:cond delay="15000"/>
                            </p:stCondLst>
                            <p:childTnLst>
                              <p:par>
                                <p:cTn id="29" presetID="10" presetClass="exit" presetSubtype="0" fill="hold" grpId="5" nodeType="after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2" name="Group 1"/>
          <p:cNvGrpSpPr/>
          <p:nvPr/>
        </p:nvGrpSpPr>
        <p:grpSpPr>
          <a:xfrm>
            <a:off x="1014867" y="2182998"/>
            <a:ext cx="1828800" cy="2366963"/>
            <a:chOff x="1014867" y="2307652"/>
            <a:chExt cx="1828800" cy="2366963"/>
          </a:xfrm>
        </p:grpSpPr>
        <p:grpSp>
          <p:nvGrpSpPr>
            <p:cNvPr id="123" name="Group 57"/>
            <p:cNvGrpSpPr>
              <a:grpSpLocks noChangeAspect="1"/>
            </p:cNvGrpSpPr>
            <p:nvPr/>
          </p:nvGrpSpPr>
          <p:grpSpPr bwMode="auto">
            <a:xfrm>
              <a:off x="1014867" y="2307652"/>
              <a:ext cx="1828800" cy="2366963"/>
              <a:chOff x="3363" y="1972"/>
              <a:chExt cx="1152" cy="1491"/>
            </a:xfrm>
          </p:grpSpPr>
          <p:sp>
            <p:nvSpPr>
              <p:cNvPr id="124" name="AutoShape 56"/>
              <p:cNvSpPr>
                <a:spLocks noChangeAspect="1" noChangeArrowheads="1" noTextEdit="1"/>
              </p:cNvSpPr>
              <p:nvPr/>
            </p:nvSpPr>
            <p:spPr bwMode="auto">
              <a:xfrm>
                <a:off x="3363" y="197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9"/>
              <p:cNvSpPr>
                <a:spLocks noEditPoints="1"/>
              </p:cNvSpPr>
              <p:nvPr/>
            </p:nvSpPr>
            <p:spPr bwMode="auto">
              <a:xfrm>
                <a:off x="3461" y="2897"/>
                <a:ext cx="448" cy="48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60"/>
              <p:cNvSpPr>
                <a:spLocks/>
              </p:cNvSpPr>
              <p:nvPr/>
            </p:nvSpPr>
            <p:spPr bwMode="auto">
              <a:xfrm>
                <a:off x="3868" y="2914"/>
                <a:ext cx="542" cy="390"/>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61"/>
              <p:cNvSpPr>
                <a:spLocks/>
              </p:cNvSpPr>
              <p:nvPr/>
            </p:nvSpPr>
            <p:spPr bwMode="auto">
              <a:xfrm>
                <a:off x="4347" y="3018"/>
                <a:ext cx="25" cy="21"/>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62"/>
              <p:cNvSpPr>
                <a:spLocks/>
              </p:cNvSpPr>
              <p:nvPr/>
            </p:nvSpPr>
            <p:spPr bwMode="auto">
              <a:xfrm>
                <a:off x="4339" y="3039"/>
                <a:ext cx="34" cy="36"/>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3"/>
              <p:cNvSpPr>
                <a:spLocks/>
              </p:cNvSpPr>
              <p:nvPr/>
            </p:nvSpPr>
            <p:spPr bwMode="auto">
              <a:xfrm>
                <a:off x="4282" y="3150"/>
                <a:ext cx="41" cy="4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64"/>
              <p:cNvSpPr>
                <a:spLocks/>
              </p:cNvSpPr>
              <p:nvPr/>
            </p:nvSpPr>
            <p:spPr bwMode="auto">
              <a:xfrm>
                <a:off x="4274" y="3197"/>
                <a:ext cx="30" cy="15"/>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65"/>
              <p:cNvSpPr>
                <a:spLocks/>
              </p:cNvSpPr>
              <p:nvPr/>
            </p:nvSpPr>
            <p:spPr bwMode="auto">
              <a:xfrm>
                <a:off x="4304" y="3204"/>
                <a:ext cx="17" cy="11"/>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6"/>
              <p:cNvSpPr>
                <a:spLocks/>
              </p:cNvSpPr>
              <p:nvPr/>
            </p:nvSpPr>
            <p:spPr bwMode="auto">
              <a:xfrm>
                <a:off x="4365" y="3144"/>
                <a:ext cx="9" cy="12"/>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67"/>
              <p:cNvSpPr>
                <a:spLocks/>
              </p:cNvSpPr>
              <p:nvPr/>
            </p:nvSpPr>
            <p:spPr bwMode="auto">
              <a:xfrm>
                <a:off x="4325" y="3140"/>
                <a:ext cx="21" cy="24"/>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8"/>
              <p:cNvSpPr>
                <a:spLocks/>
              </p:cNvSpPr>
              <p:nvPr/>
            </p:nvSpPr>
            <p:spPr bwMode="auto">
              <a:xfrm>
                <a:off x="4313" y="3136"/>
                <a:ext cx="14" cy="15"/>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9"/>
              <p:cNvSpPr>
                <a:spLocks noEditPoints="1"/>
              </p:cNvSpPr>
              <p:nvPr/>
            </p:nvSpPr>
            <p:spPr bwMode="auto">
              <a:xfrm>
                <a:off x="4317" y="3104"/>
                <a:ext cx="25" cy="31"/>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70"/>
              <p:cNvSpPr>
                <a:spLocks/>
              </p:cNvSpPr>
              <p:nvPr/>
            </p:nvSpPr>
            <p:spPr bwMode="auto">
              <a:xfrm>
                <a:off x="4317" y="3173"/>
                <a:ext cx="24" cy="25"/>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71"/>
              <p:cNvSpPr>
                <a:spLocks/>
              </p:cNvSpPr>
              <p:nvPr/>
            </p:nvSpPr>
            <p:spPr bwMode="auto">
              <a:xfrm>
                <a:off x="4348" y="3177"/>
                <a:ext cx="68" cy="46"/>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72"/>
              <p:cNvSpPr>
                <a:spLocks/>
              </p:cNvSpPr>
              <p:nvPr/>
            </p:nvSpPr>
            <p:spPr bwMode="auto">
              <a:xfrm>
                <a:off x="4405" y="3183"/>
                <a:ext cx="16" cy="21"/>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73"/>
              <p:cNvSpPr>
                <a:spLocks/>
              </p:cNvSpPr>
              <p:nvPr/>
            </p:nvSpPr>
            <p:spPr bwMode="auto">
              <a:xfrm>
                <a:off x="4418" y="3195"/>
                <a:ext cx="27" cy="2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Freeform 74"/>
              <p:cNvSpPr>
                <a:spLocks/>
              </p:cNvSpPr>
              <p:nvPr/>
            </p:nvSpPr>
            <p:spPr bwMode="auto">
              <a:xfrm>
                <a:off x="4242" y="3160"/>
                <a:ext cx="30" cy="44"/>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75"/>
              <p:cNvSpPr>
                <a:spLocks/>
              </p:cNvSpPr>
              <p:nvPr/>
            </p:nvSpPr>
            <p:spPr bwMode="auto">
              <a:xfrm>
                <a:off x="4260" y="3224"/>
                <a:ext cx="139" cy="10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76"/>
              <p:cNvSpPr>
                <a:spLocks/>
              </p:cNvSpPr>
              <p:nvPr/>
            </p:nvSpPr>
            <p:spPr bwMode="auto">
              <a:xfrm>
                <a:off x="4339" y="3330"/>
                <a:ext cx="18" cy="19"/>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77"/>
              <p:cNvSpPr>
                <a:spLocks/>
              </p:cNvSpPr>
              <p:nvPr/>
            </p:nvSpPr>
            <p:spPr bwMode="auto">
              <a:xfrm>
                <a:off x="4417" y="3307"/>
                <a:ext cx="26" cy="29"/>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78"/>
              <p:cNvSpPr>
                <a:spLocks/>
              </p:cNvSpPr>
              <p:nvPr/>
            </p:nvSpPr>
            <p:spPr bwMode="auto">
              <a:xfrm>
                <a:off x="4372" y="3328"/>
                <a:ext cx="43" cy="30"/>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79"/>
              <p:cNvSpPr>
                <a:spLocks/>
              </p:cNvSpPr>
              <p:nvPr/>
            </p:nvSpPr>
            <p:spPr bwMode="auto">
              <a:xfrm>
                <a:off x="4064" y="3219"/>
                <a:ext cx="32" cy="57"/>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80"/>
              <p:cNvSpPr>
                <a:spLocks/>
              </p:cNvSpPr>
              <p:nvPr/>
            </p:nvSpPr>
            <p:spPr bwMode="auto">
              <a:xfrm>
                <a:off x="3661" y="3098"/>
                <a:ext cx="42" cy="2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81"/>
              <p:cNvSpPr>
                <a:spLocks/>
              </p:cNvSpPr>
              <p:nvPr/>
            </p:nvSpPr>
            <p:spPr bwMode="auto">
              <a:xfrm>
                <a:off x="3711" y="3107"/>
                <a:ext cx="27" cy="13"/>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82"/>
              <p:cNvSpPr>
                <a:spLocks/>
              </p:cNvSpPr>
              <p:nvPr/>
            </p:nvSpPr>
            <p:spPr bwMode="auto">
              <a:xfrm>
                <a:off x="3735" y="3119"/>
                <a:ext cx="13" cy="16"/>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83"/>
              <p:cNvSpPr>
                <a:spLocks/>
              </p:cNvSpPr>
              <p:nvPr/>
            </p:nvSpPr>
            <p:spPr bwMode="auto">
              <a:xfrm>
                <a:off x="4014" y="2353"/>
                <a:ext cx="64" cy="64"/>
              </a:xfrm>
              <a:custGeom>
                <a:avLst/>
                <a:gdLst>
                  <a:gd name="T0" fmla="*/ 12 w 137"/>
                  <a:gd name="T1" fmla="*/ 137 h 137"/>
                  <a:gd name="T2" fmla="*/ 126 w 137"/>
                  <a:gd name="T3" fmla="*/ 0 h 137"/>
                  <a:gd name="T4" fmla="*/ 12 w 137"/>
                  <a:gd name="T5" fmla="*/ 137 h 137"/>
                </a:gdLst>
                <a:ahLst/>
                <a:cxnLst>
                  <a:cxn ang="0">
                    <a:pos x="T0" y="T1"/>
                  </a:cxn>
                  <a:cxn ang="0">
                    <a:pos x="T2" y="T3"/>
                  </a:cxn>
                  <a:cxn ang="0">
                    <a:pos x="T4" y="T5"/>
                  </a:cxn>
                </a:cxnLst>
                <a:rect l="0" t="0" r="r" b="b"/>
                <a:pathLst>
                  <a:path w="137" h="137">
                    <a:moveTo>
                      <a:pt x="12" y="137"/>
                    </a:moveTo>
                    <a:cubicBezTo>
                      <a:pt x="12" y="137"/>
                      <a:pt x="137" y="126"/>
                      <a:pt x="126" y="0"/>
                    </a:cubicBezTo>
                    <a:cubicBezTo>
                      <a:pt x="126" y="0"/>
                      <a:pt x="0" y="12"/>
                      <a:pt x="12" y="13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84"/>
              <p:cNvSpPr>
                <a:spLocks/>
              </p:cNvSpPr>
              <p:nvPr/>
            </p:nvSpPr>
            <p:spPr bwMode="auto">
              <a:xfrm>
                <a:off x="3602" y="2246"/>
                <a:ext cx="90" cy="104"/>
              </a:xfrm>
              <a:custGeom>
                <a:avLst/>
                <a:gdLst>
                  <a:gd name="T0" fmla="*/ 192 w 192"/>
                  <a:gd name="T1" fmla="*/ 172 h 220"/>
                  <a:gd name="T2" fmla="*/ 144 w 192"/>
                  <a:gd name="T3" fmla="*/ 220 h 220"/>
                  <a:gd name="T4" fmla="*/ 52 w 192"/>
                  <a:gd name="T5" fmla="*/ 220 h 220"/>
                  <a:gd name="T6" fmla="*/ 0 w 192"/>
                  <a:gd name="T7" fmla="*/ 172 h 220"/>
                  <a:gd name="T8" fmla="*/ 0 w 192"/>
                  <a:gd name="T9" fmla="*/ 60 h 220"/>
                  <a:gd name="T10" fmla="*/ 48 w 192"/>
                  <a:gd name="T11" fmla="*/ 0 h 220"/>
                  <a:gd name="T12" fmla="*/ 144 w 192"/>
                  <a:gd name="T13" fmla="*/ 0 h 220"/>
                  <a:gd name="T14" fmla="*/ 192 w 192"/>
                  <a:gd name="T15" fmla="*/ 60 h 220"/>
                  <a:gd name="T16" fmla="*/ 192 w 192"/>
                  <a:gd name="T17"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172"/>
                    </a:moveTo>
                    <a:cubicBezTo>
                      <a:pt x="192" y="198"/>
                      <a:pt x="170" y="220"/>
                      <a:pt x="144" y="220"/>
                    </a:cubicBezTo>
                    <a:cubicBezTo>
                      <a:pt x="52" y="220"/>
                      <a:pt x="52" y="220"/>
                      <a:pt x="52" y="220"/>
                    </a:cubicBezTo>
                    <a:cubicBezTo>
                      <a:pt x="25" y="220"/>
                      <a:pt x="0" y="198"/>
                      <a:pt x="0" y="172"/>
                    </a:cubicBezTo>
                    <a:cubicBezTo>
                      <a:pt x="0" y="60"/>
                      <a:pt x="0" y="60"/>
                      <a:pt x="0" y="60"/>
                    </a:cubicBezTo>
                    <a:cubicBezTo>
                      <a:pt x="0" y="33"/>
                      <a:pt x="21" y="0"/>
                      <a:pt x="48" y="0"/>
                    </a:cubicBezTo>
                    <a:cubicBezTo>
                      <a:pt x="144" y="0"/>
                      <a:pt x="144" y="0"/>
                      <a:pt x="144" y="0"/>
                    </a:cubicBezTo>
                    <a:cubicBezTo>
                      <a:pt x="170" y="0"/>
                      <a:pt x="192" y="33"/>
                      <a:pt x="192" y="60"/>
                    </a:cubicBezTo>
                    <a:lnTo>
                      <a:pt x="192" y="17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85"/>
              <p:cNvSpPr>
                <a:spLocks/>
              </p:cNvSpPr>
              <p:nvPr/>
            </p:nvSpPr>
            <p:spPr bwMode="auto">
              <a:xfrm>
                <a:off x="3630" y="2272"/>
                <a:ext cx="74" cy="127"/>
              </a:xfrm>
              <a:custGeom>
                <a:avLst/>
                <a:gdLst>
                  <a:gd name="T0" fmla="*/ 116 w 157"/>
                  <a:gd name="T1" fmla="*/ 0 h 270"/>
                  <a:gd name="T2" fmla="*/ 69 w 157"/>
                  <a:gd name="T3" fmla="*/ 27 h 270"/>
                  <a:gd name="T4" fmla="*/ 52 w 157"/>
                  <a:gd name="T5" fmla="*/ 25 h 270"/>
                  <a:gd name="T6" fmla="*/ 63 w 157"/>
                  <a:gd name="T7" fmla="*/ 92 h 270"/>
                  <a:gd name="T8" fmla="*/ 63 w 157"/>
                  <a:gd name="T9" fmla="*/ 98 h 270"/>
                  <a:gd name="T10" fmla="*/ 60 w 157"/>
                  <a:gd name="T11" fmla="*/ 117 h 270"/>
                  <a:gd name="T12" fmla="*/ 46 w 157"/>
                  <a:gd name="T13" fmla="*/ 118 h 270"/>
                  <a:gd name="T14" fmla="*/ 46 w 157"/>
                  <a:gd name="T15" fmla="*/ 107 h 270"/>
                  <a:gd name="T16" fmla="*/ 31 w 157"/>
                  <a:gd name="T17" fmla="*/ 92 h 270"/>
                  <a:gd name="T18" fmla="*/ 16 w 157"/>
                  <a:gd name="T19" fmla="*/ 107 h 270"/>
                  <a:gd name="T20" fmla="*/ 16 w 157"/>
                  <a:gd name="T21" fmla="*/ 127 h 270"/>
                  <a:gd name="T22" fmla="*/ 16 w 157"/>
                  <a:gd name="T23" fmla="*/ 156 h 270"/>
                  <a:gd name="T24" fmla="*/ 0 w 157"/>
                  <a:gd name="T25" fmla="*/ 164 h 270"/>
                  <a:gd name="T26" fmla="*/ 0 w 157"/>
                  <a:gd name="T27" fmla="*/ 270 h 270"/>
                  <a:gd name="T28" fmla="*/ 77 w 157"/>
                  <a:gd name="T29" fmla="*/ 270 h 270"/>
                  <a:gd name="T30" fmla="*/ 77 w 157"/>
                  <a:gd name="T31" fmla="*/ 233 h 270"/>
                  <a:gd name="T32" fmla="*/ 114 w 157"/>
                  <a:gd name="T33" fmla="*/ 238 h 270"/>
                  <a:gd name="T34" fmla="*/ 136 w 157"/>
                  <a:gd name="T35" fmla="*/ 237 h 270"/>
                  <a:gd name="T36" fmla="*/ 136 w 157"/>
                  <a:gd name="T37" fmla="*/ 157 h 270"/>
                  <a:gd name="T38" fmla="*/ 157 w 157"/>
                  <a:gd name="T39" fmla="*/ 157 h 270"/>
                  <a:gd name="T40" fmla="*/ 116 w 157"/>
                  <a:gd name="T4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70">
                    <a:moveTo>
                      <a:pt x="116" y="0"/>
                    </a:moveTo>
                    <a:cubicBezTo>
                      <a:pt x="109" y="16"/>
                      <a:pt x="90" y="27"/>
                      <a:pt x="69" y="27"/>
                    </a:cubicBezTo>
                    <a:cubicBezTo>
                      <a:pt x="63" y="27"/>
                      <a:pt x="58" y="26"/>
                      <a:pt x="52" y="25"/>
                    </a:cubicBezTo>
                    <a:cubicBezTo>
                      <a:pt x="59" y="44"/>
                      <a:pt x="63" y="67"/>
                      <a:pt x="63" y="92"/>
                    </a:cubicBezTo>
                    <a:cubicBezTo>
                      <a:pt x="63" y="94"/>
                      <a:pt x="63" y="96"/>
                      <a:pt x="63" y="98"/>
                    </a:cubicBezTo>
                    <a:cubicBezTo>
                      <a:pt x="61" y="109"/>
                      <a:pt x="60" y="117"/>
                      <a:pt x="60" y="117"/>
                    </a:cubicBezTo>
                    <a:cubicBezTo>
                      <a:pt x="55" y="117"/>
                      <a:pt x="50" y="118"/>
                      <a:pt x="46" y="118"/>
                    </a:cubicBezTo>
                    <a:cubicBezTo>
                      <a:pt x="46" y="114"/>
                      <a:pt x="46" y="109"/>
                      <a:pt x="46" y="107"/>
                    </a:cubicBezTo>
                    <a:cubicBezTo>
                      <a:pt x="46" y="99"/>
                      <a:pt x="39" y="92"/>
                      <a:pt x="31" y="92"/>
                    </a:cubicBezTo>
                    <a:cubicBezTo>
                      <a:pt x="23" y="92"/>
                      <a:pt x="16" y="99"/>
                      <a:pt x="16" y="107"/>
                    </a:cubicBezTo>
                    <a:cubicBezTo>
                      <a:pt x="16" y="111"/>
                      <a:pt x="16" y="123"/>
                      <a:pt x="16" y="127"/>
                    </a:cubicBezTo>
                    <a:cubicBezTo>
                      <a:pt x="16" y="127"/>
                      <a:pt x="16" y="155"/>
                      <a:pt x="16" y="156"/>
                    </a:cubicBezTo>
                    <a:cubicBezTo>
                      <a:pt x="6" y="162"/>
                      <a:pt x="0" y="164"/>
                      <a:pt x="0" y="164"/>
                    </a:cubicBezTo>
                    <a:cubicBezTo>
                      <a:pt x="0" y="270"/>
                      <a:pt x="0" y="270"/>
                      <a:pt x="0" y="270"/>
                    </a:cubicBezTo>
                    <a:cubicBezTo>
                      <a:pt x="77" y="270"/>
                      <a:pt x="77" y="270"/>
                      <a:pt x="77" y="270"/>
                    </a:cubicBezTo>
                    <a:cubicBezTo>
                      <a:pt x="77" y="233"/>
                      <a:pt x="77" y="233"/>
                      <a:pt x="77" y="233"/>
                    </a:cubicBezTo>
                    <a:cubicBezTo>
                      <a:pt x="89" y="236"/>
                      <a:pt x="101" y="238"/>
                      <a:pt x="114" y="238"/>
                    </a:cubicBezTo>
                    <a:cubicBezTo>
                      <a:pt x="121" y="238"/>
                      <a:pt x="129" y="238"/>
                      <a:pt x="136" y="237"/>
                    </a:cubicBezTo>
                    <a:cubicBezTo>
                      <a:pt x="136" y="157"/>
                      <a:pt x="136" y="157"/>
                      <a:pt x="136" y="157"/>
                    </a:cubicBezTo>
                    <a:cubicBezTo>
                      <a:pt x="157" y="157"/>
                      <a:pt x="157" y="157"/>
                      <a:pt x="157" y="157"/>
                    </a:cubicBezTo>
                    <a:lnTo>
                      <a:pt x="1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86"/>
              <p:cNvSpPr>
                <a:spLocks/>
              </p:cNvSpPr>
              <p:nvPr/>
            </p:nvSpPr>
            <p:spPr bwMode="auto">
              <a:xfrm>
                <a:off x="3826" y="2410"/>
                <a:ext cx="201" cy="129"/>
              </a:xfrm>
              <a:custGeom>
                <a:avLst/>
                <a:gdLst>
                  <a:gd name="T0" fmla="*/ 0 w 427"/>
                  <a:gd name="T1" fmla="*/ 274 h 274"/>
                  <a:gd name="T2" fmla="*/ 0 w 427"/>
                  <a:gd name="T3" fmla="*/ 186 h 274"/>
                  <a:gd name="T4" fmla="*/ 290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6" y="186"/>
                      <a:pt x="221" y="121"/>
                      <a:pt x="290" y="68"/>
                    </a:cubicBezTo>
                    <a:cubicBezTo>
                      <a:pt x="338"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87"/>
              <p:cNvSpPr>
                <a:spLocks/>
              </p:cNvSpPr>
              <p:nvPr/>
            </p:nvSpPr>
            <p:spPr bwMode="auto">
              <a:xfrm>
                <a:off x="3826" y="2438"/>
                <a:ext cx="201" cy="101"/>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7"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88"/>
              <p:cNvSpPr>
                <a:spLocks noEditPoints="1"/>
              </p:cNvSpPr>
              <p:nvPr/>
            </p:nvSpPr>
            <p:spPr bwMode="auto">
              <a:xfrm>
                <a:off x="3954" y="2396"/>
                <a:ext cx="209" cy="602"/>
              </a:xfrm>
              <a:custGeom>
                <a:avLst/>
                <a:gdLst>
                  <a:gd name="T0" fmla="*/ 195 w 209"/>
                  <a:gd name="T1" fmla="*/ 556 h 602"/>
                  <a:gd name="T2" fmla="*/ 185 w 209"/>
                  <a:gd name="T3" fmla="*/ 276 h 602"/>
                  <a:gd name="T4" fmla="*/ 209 w 209"/>
                  <a:gd name="T5" fmla="*/ 276 h 602"/>
                  <a:gd name="T6" fmla="*/ 209 w 209"/>
                  <a:gd name="T7" fmla="*/ 276 h 602"/>
                  <a:gd name="T8" fmla="*/ 176 w 209"/>
                  <a:gd name="T9" fmla="*/ 148 h 602"/>
                  <a:gd name="T10" fmla="*/ 190 w 209"/>
                  <a:gd name="T11" fmla="*/ 9 h 602"/>
                  <a:gd name="T12" fmla="*/ 148 w 209"/>
                  <a:gd name="T13" fmla="*/ 0 h 602"/>
                  <a:gd name="T14" fmla="*/ 103 w 209"/>
                  <a:gd name="T15" fmla="*/ 0 h 602"/>
                  <a:gd name="T16" fmla="*/ 67 w 209"/>
                  <a:gd name="T17" fmla="*/ 9 h 602"/>
                  <a:gd name="T18" fmla="*/ 53 w 209"/>
                  <a:gd name="T19" fmla="*/ 17 h 602"/>
                  <a:gd name="T20" fmla="*/ 59 w 209"/>
                  <a:gd name="T21" fmla="*/ 55 h 602"/>
                  <a:gd name="T22" fmla="*/ 79 w 209"/>
                  <a:gd name="T23" fmla="*/ 152 h 602"/>
                  <a:gd name="T24" fmla="*/ 48 w 209"/>
                  <a:gd name="T25" fmla="*/ 276 h 602"/>
                  <a:gd name="T26" fmla="*/ 68 w 209"/>
                  <a:gd name="T27" fmla="*/ 278 h 602"/>
                  <a:gd name="T28" fmla="*/ 58 w 209"/>
                  <a:gd name="T29" fmla="*/ 565 h 602"/>
                  <a:gd name="T30" fmla="*/ 0 w 209"/>
                  <a:gd name="T31" fmla="*/ 577 h 602"/>
                  <a:gd name="T32" fmla="*/ 0 w 209"/>
                  <a:gd name="T33" fmla="*/ 602 h 602"/>
                  <a:gd name="T34" fmla="*/ 60 w 209"/>
                  <a:gd name="T35" fmla="*/ 602 h 602"/>
                  <a:gd name="T36" fmla="*/ 67 w 209"/>
                  <a:gd name="T37" fmla="*/ 594 h 602"/>
                  <a:gd name="T38" fmla="*/ 82 w 209"/>
                  <a:gd name="T39" fmla="*/ 594 h 602"/>
                  <a:gd name="T40" fmla="*/ 82 w 209"/>
                  <a:gd name="T41" fmla="*/ 602 h 602"/>
                  <a:gd name="T42" fmla="*/ 92 w 209"/>
                  <a:gd name="T43" fmla="*/ 602 h 602"/>
                  <a:gd name="T44" fmla="*/ 103 w 209"/>
                  <a:gd name="T45" fmla="*/ 602 h 602"/>
                  <a:gd name="T46" fmla="*/ 153 w 209"/>
                  <a:gd name="T47" fmla="*/ 602 h 602"/>
                  <a:gd name="T48" fmla="*/ 160 w 209"/>
                  <a:gd name="T49" fmla="*/ 594 h 602"/>
                  <a:gd name="T50" fmla="*/ 174 w 209"/>
                  <a:gd name="T51" fmla="*/ 594 h 602"/>
                  <a:gd name="T52" fmla="*/ 174 w 209"/>
                  <a:gd name="T53" fmla="*/ 602 h 602"/>
                  <a:gd name="T54" fmla="*/ 195 w 209"/>
                  <a:gd name="T55" fmla="*/ 602 h 602"/>
                  <a:gd name="T56" fmla="*/ 195 w 209"/>
                  <a:gd name="T57" fmla="*/ 577 h 602"/>
                  <a:gd name="T58" fmla="*/ 195 w 209"/>
                  <a:gd name="T59" fmla="*/ 556 h 602"/>
                  <a:gd name="T60" fmla="*/ 195 w 209"/>
                  <a:gd name="T61" fmla="*/ 556 h 602"/>
                  <a:gd name="T62" fmla="*/ 195 w 209"/>
                  <a:gd name="T63" fmla="*/ 556 h 602"/>
                  <a:gd name="T64" fmla="*/ 103 w 209"/>
                  <a:gd name="T65" fmla="*/ 575 h 602"/>
                  <a:gd name="T66" fmla="*/ 103 w 209"/>
                  <a:gd name="T67" fmla="*/ 556 h 602"/>
                  <a:gd name="T68" fmla="*/ 103 w 209"/>
                  <a:gd name="T69" fmla="*/ 556 h 602"/>
                  <a:gd name="T70" fmla="*/ 103 w 209"/>
                  <a:gd name="T71" fmla="*/ 556 h 602"/>
                  <a:gd name="T72" fmla="*/ 126 w 209"/>
                  <a:gd name="T73" fmla="*/ 295 h 602"/>
                  <a:gd name="T74" fmla="*/ 132 w 209"/>
                  <a:gd name="T75" fmla="*/ 295 h 602"/>
                  <a:gd name="T76" fmla="*/ 150 w 209"/>
                  <a:gd name="T77" fmla="*/ 565 h 602"/>
                  <a:gd name="T78" fmla="*/ 103 w 209"/>
                  <a:gd name="T79" fmla="*/ 57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602">
                    <a:moveTo>
                      <a:pt x="195" y="556"/>
                    </a:moveTo>
                    <a:lnTo>
                      <a:pt x="185" y="276"/>
                    </a:lnTo>
                    <a:lnTo>
                      <a:pt x="209" y="276"/>
                    </a:lnTo>
                    <a:lnTo>
                      <a:pt x="209" y="276"/>
                    </a:lnTo>
                    <a:lnTo>
                      <a:pt x="176" y="148"/>
                    </a:lnTo>
                    <a:lnTo>
                      <a:pt x="190" y="9"/>
                    </a:lnTo>
                    <a:lnTo>
                      <a:pt x="148" y="0"/>
                    </a:lnTo>
                    <a:lnTo>
                      <a:pt x="103" y="0"/>
                    </a:lnTo>
                    <a:lnTo>
                      <a:pt x="67" y="9"/>
                    </a:lnTo>
                    <a:lnTo>
                      <a:pt x="53" y="17"/>
                    </a:lnTo>
                    <a:lnTo>
                      <a:pt x="59" y="55"/>
                    </a:lnTo>
                    <a:lnTo>
                      <a:pt x="79" y="152"/>
                    </a:lnTo>
                    <a:lnTo>
                      <a:pt x="48" y="276"/>
                    </a:lnTo>
                    <a:lnTo>
                      <a:pt x="68" y="278"/>
                    </a:lnTo>
                    <a:lnTo>
                      <a:pt x="58" y="565"/>
                    </a:lnTo>
                    <a:lnTo>
                      <a:pt x="0" y="577"/>
                    </a:lnTo>
                    <a:lnTo>
                      <a:pt x="0" y="602"/>
                    </a:lnTo>
                    <a:lnTo>
                      <a:pt x="60" y="602"/>
                    </a:lnTo>
                    <a:lnTo>
                      <a:pt x="67" y="594"/>
                    </a:lnTo>
                    <a:lnTo>
                      <a:pt x="82" y="594"/>
                    </a:lnTo>
                    <a:lnTo>
                      <a:pt x="82" y="602"/>
                    </a:lnTo>
                    <a:lnTo>
                      <a:pt x="92" y="602"/>
                    </a:lnTo>
                    <a:lnTo>
                      <a:pt x="103" y="602"/>
                    </a:lnTo>
                    <a:lnTo>
                      <a:pt x="153" y="602"/>
                    </a:lnTo>
                    <a:lnTo>
                      <a:pt x="160" y="594"/>
                    </a:lnTo>
                    <a:lnTo>
                      <a:pt x="174" y="594"/>
                    </a:lnTo>
                    <a:lnTo>
                      <a:pt x="174" y="602"/>
                    </a:lnTo>
                    <a:lnTo>
                      <a:pt x="195" y="602"/>
                    </a:lnTo>
                    <a:lnTo>
                      <a:pt x="195" y="577"/>
                    </a:lnTo>
                    <a:lnTo>
                      <a:pt x="195" y="556"/>
                    </a:lnTo>
                    <a:lnTo>
                      <a:pt x="195" y="556"/>
                    </a:lnTo>
                    <a:lnTo>
                      <a:pt x="195" y="556"/>
                    </a:lnTo>
                    <a:close/>
                    <a:moveTo>
                      <a:pt x="103" y="575"/>
                    </a:moveTo>
                    <a:lnTo>
                      <a:pt x="103" y="556"/>
                    </a:lnTo>
                    <a:lnTo>
                      <a:pt x="103" y="556"/>
                    </a:lnTo>
                    <a:lnTo>
                      <a:pt x="103" y="556"/>
                    </a:lnTo>
                    <a:lnTo>
                      <a:pt x="126" y="295"/>
                    </a:lnTo>
                    <a:lnTo>
                      <a:pt x="132" y="295"/>
                    </a:lnTo>
                    <a:lnTo>
                      <a:pt x="150" y="565"/>
                    </a:lnTo>
                    <a:lnTo>
                      <a:pt x="103" y="57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89"/>
              <p:cNvSpPr>
                <a:spLocks/>
              </p:cNvSpPr>
              <p:nvPr/>
            </p:nvSpPr>
            <p:spPr bwMode="auto">
              <a:xfrm>
                <a:off x="3698" y="2541"/>
                <a:ext cx="32" cy="41"/>
              </a:xfrm>
              <a:custGeom>
                <a:avLst/>
                <a:gdLst>
                  <a:gd name="T0" fmla="*/ 32 w 32"/>
                  <a:gd name="T1" fmla="*/ 28 h 41"/>
                  <a:gd name="T2" fmla="*/ 0 w 32"/>
                  <a:gd name="T3" fmla="*/ 41 h 41"/>
                  <a:gd name="T4" fmla="*/ 9 w 32"/>
                  <a:gd name="T5" fmla="*/ 3 h 41"/>
                  <a:gd name="T6" fmla="*/ 32 w 32"/>
                  <a:gd name="T7" fmla="*/ 0 h 41"/>
                  <a:gd name="T8" fmla="*/ 32 w 32"/>
                  <a:gd name="T9" fmla="*/ 28 h 41"/>
                </a:gdLst>
                <a:ahLst/>
                <a:cxnLst>
                  <a:cxn ang="0">
                    <a:pos x="T0" y="T1"/>
                  </a:cxn>
                  <a:cxn ang="0">
                    <a:pos x="T2" y="T3"/>
                  </a:cxn>
                  <a:cxn ang="0">
                    <a:pos x="T4" y="T5"/>
                  </a:cxn>
                  <a:cxn ang="0">
                    <a:pos x="T6" y="T7"/>
                  </a:cxn>
                  <a:cxn ang="0">
                    <a:pos x="T8" y="T9"/>
                  </a:cxn>
                </a:cxnLst>
                <a:rect l="0" t="0" r="r" b="b"/>
                <a:pathLst>
                  <a:path w="32" h="41">
                    <a:moveTo>
                      <a:pt x="32" y="28"/>
                    </a:moveTo>
                    <a:lnTo>
                      <a:pt x="0" y="41"/>
                    </a:lnTo>
                    <a:lnTo>
                      <a:pt x="9" y="3"/>
                    </a:lnTo>
                    <a:lnTo>
                      <a:pt x="32" y="0"/>
                    </a:lnTo>
                    <a:lnTo>
                      <a:pt x="32" y="28"/>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90"/>
              <p:cNvSpPr>
                <a:spLocks/>
              </p:cNvSpPr>
              <p:nvPr/>
            </p:nvSpPr>
            <p:spPr bwMode="auto">
              <a:xfrm>
                <a:off x="4128" y="2569"/>
                <a:ext cx="47" cy="48"/>
              </a:xfrm>
              <a:custGeom>
                <a:avLst/>
                <a:gdLst>
                  <a:gd name="T0" fmla="*/ 47 w 47"/>
                  <a:gd name="T1" fmla="*/ 27 h 48"/>
                  <a:gd name="T2" fmla="*/ 15 w 47"/>
                  <a:gd name="T3" fmla="*/ 48 h 48"/>
                  <a:gd name="T4" fmla="*/ 0 w 47"/>
                  <a:gd name="T5" fmla="*/ 15 h 48"/>
                  <a:gd name="T6" fmla="*/ 33 w 47"/>
                  <a:gd name="T7" fmla="*/ 0 h 48"/>
                  <a:gd name="T8" fmla="*/ 47 w 47"/>
                  <a:gd name="T9" fmla="*/ 27 h 48"/>
                </a:gdLst>
                <a:ahLst/>
                <a:cxnLst>
                  <a:cxn ang="0">
                    <a:pos x="T0" y="T1"/>
                  </a:cxn>
                  <a:cxn ang="0">
                    <a:pos x="T2" y="T3"/>
                  </a:cxn>
                  <a:cxn ang="0">
                    <a:pos x="T4" y="T5"/>
                  </a:cxn>
                  <a:cxn ang="0">
                    <a:pos x="T6" y="T7"/>
                  </a:cxn>
                  <a:cxn ang="0">
                    <a:pos x="T8" y="T9"/>
                  </a:cxn>
                </a:cxnLst>
                <a:rect l="0" t="0" r="r" b="b"/>
                <a:pathLst>
                  <a:path w="47" h="48">
                    <a:moveTo>
                      <a:pt x="47" y="27"/>
                    </a:moveTo>
                    <a:lnTo>
                      <a:pt x="15" y="48"/>
                    </a:lnTo>
                    <a:lnTo>
                      <a:pt x="0" y="15"/>
                    </a:lnTo>
                    <a:lnTo>
                      <a:pt x="33" y="0"/>
                    </a:lnTo>
                    <a:lnTo>
                      <a:pt x="47"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1"/>
              <p:cNvSpPr>
                <a:spLocks/>
              </p:cNvSpPr>
              <p:nvPr/>
            </p:nvSpPr>
            <p:spPr bwMode="auto">
              <a:xfrm>
                <a:off x="4028" y="2278"/>
                <a:ext cx="73" cy="182"/>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7 w 157"/>
                  <a:gd name="T11" fmla="*/ 197 h 387"/>
                  <a:gd name="T12" fmla="*/ 73 w 157"/>
                  <a:gd name="T13" fmla="*/ 192 h 387"/>
                  <a:gd name="T14" fmla="*/ 69 w 157"/>
                  <a:gd name="T15" fmla="*/ 252 h 387"/>
                  <a:gd name="T16" fmla="*/ 100 w 157"/>
                  <a:gd name="T17" fmla="*/ 387 h 387"/>
                  <a:gd name="T18" fmla="*/ 146 w 157"/>
                  <a:gd name="T19" fmla="*/ 252 h 387"/>
                  <a:gd name="T20" fmla="*/ 146 w 157"/>
                  <a:gd name="T21" fmla="*/ 166 h 387"/>
                  <a:gd name="T22" fmla="*/ 136 w 157"/>
                  <a:gd name="T23" fmla="*/ 160 h 387"/>
                  <a:gd name="T24" fmla="*/ 146 w 157"/>
                  <a:gd name="T25" fmla="*/ 151 h 387"/>
                  <a:gd name="T26" fmla="*/ 157 w 157"/>
                  <a:gd name="T27"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36" y="196"/>
                      <a:pt x="37" y="197"/>
                      <a:pt x="37" y="197"/>
                    </a:cubicBezTo>
                    <a:cubicBezTo>
                      <a:pt x="50" y="198"/>
                      <a:pt x="61" y="195"/>
                      <a:pt x="73" y="192"/>
                    </a:cubicBezTo>
                    <a:cubicBezTo>
                      <a:pt x="69" y="252"/>
                      <a:pt x="69" y="252"/>
                      <a:pt x="69" y="252"/>
                    </a:cubicBezTo>
                    <a:cubicBezTo>
                      <a:pt x="100" y="387"/>
                      <a:pt x="100" y="387"/>
                      <a:pt x="100" y="387"/>
                    </a:cubicBezTo>
                    <a:cubicBezTo>
                      <a:pt x="146" y="252"/>
                      <a:pt x="146" y="252"/>
                      <a:pt x="146" y="252"/>
                    </a:cubicBezTo>
                    <a:cubicBezTo>
                      <a:pt x="146" y="166"/>
                      <a:pt x="146" y="166"/>
                      <a:pt x="146" y="166"/>
                    </a:cubicBezTo>
                    <a:cubicBezTo>
                      <a:pt x="136" y="160"/>
                      <a:pt x="136" y="160"/>
                      <a:pt x="136" y="160"/>
                    </a:cubicBezTo>
                    <a:cubicBezTo>
                      <a:pt x="146" y="151"/>
                      <a:pt x="146" y="151"/>
                      <a:pt x="146" y="151"/>
                    </a:cubicBezTo>
                    <a:cubicBezTo>
                      <a:pt x="153" y="135"/>
                      <a:pt x="157" y="118"/>
                      <a:pt x="157" y="9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Oval 92"/>
              <p:cNvSpPr>
                <a:spLocks noChangeArrowheads="1"/>
              </p:cNvSpPr>
              <p:nvPr/>
            </p:nvSpPr>
            <p:spPr bwMode="auto">
              <a:xfrm>
                <a:off x="4037" y="2318"/>
                <a:ext cx="6" cy="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93"/>
              <p:cNvSpPr>
                <a:spLocks/>
              </p:cNvSpPr>
              <p:nvPr/>
            </p:nvSpPr>
            <p:spPr bwMode="auto">
              <a:xfrm>
                <a:off x="3536" y="2972"/>
                <a:ext cx="654" cy="43"/>
              </a:xfrm>
              <a:custGeom>
                <a:avLst/>
                <a:gdLst>
                  <a:gd name="T0" fmla="*/ 1344 w 1390"/>
                  <a:gd name="T1" fmla="*/ 0 h 91"/>
                  <a:gd name="T2" fmla="*/ 46 w 1390"/>
                  <a:gd name="T3" fmla="*/ 0 h 91"/>
                  <a:gd name="T4" fmla="*/ 0 w 1390"/>
                  <a:gd name="T5" fmla="*/ 45 h 91"/>
                  <a:gd name="T6" fmla="*/ 46 w 1390"/>
                  <a:gd name="T7" fmla="*/ 91 h 91"/>
                  <a:gd name="T8" fmla="*/ 1344 w 1390"/>
                  <a:gd name="T9" fmla="*/ 91 h 91"/>
                  <a:gd name="T10" fmla="*/ 1390 w 1390"/>
                  <a:gd name="T11" fmla="*/ 45 h 91"/>
                  <a:gd name="T12" fmla="*/ 1344 w 1390"/>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390" h="91">
                    <a:moveTo>
                      <a:pt x="1344" y="0"/>
                    </a:moveTo>
                    <a:cubicBezTo>
                      <a:pt x="46" y="0"/>
                      <a:pt x="46" y="0"/>
                      <a:pt x="46" y="0"/>
                    </a:cubicBezTo>
                    <a:cubicBezTo>
                      <a:pt x="20" y="0"/>
                      <a:pt x="0" y="20"/>
                      <a:pt x="0" y="45"/>
                    </a:cubicBezTo>
                    <a:cubicBezTo>
                      <a:pt x="0" y="71"/>
                      <a:pt x="20" y="91"/>
                      <a:pt x="46" y="91"/>
                    </a:cubicBezTo>
                    <a:cubicBezTo>
                      <a:pt x="1344" y="91"/>
                      <a:pt x="1344" y="91"/>
                      <a:pt x="1344" y="91"/>
                    </a:cubicBezTo>
                    <a:cubicBezTo>
                      <a:pt x="1370" y="91"/>
                      <a:pt x="1390" y="71"/>
                      <a:pt x="1390" y="45"/>
                    </a:cubicBezTo>
                    <a:cubicBezTo>
                      <a:pt x="1390" y="20"/>
                      <a:pt x="1370" y="0"/>
                      <a:pt x="1344"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94"/>
              <p:cNvSpPr>
                <a:spLocks/>
              </p:cNvSpPr>
              <p:nvPr/>
            </p:nvSpPr>
            <p:spPr bwMode="auto">
              <a:xfrm>
                <a:off x="3549" y="2972"/>
                <a:ext cx="232" cy="43"/>
              </a:xfrm>
              <a:custGeom>
                <a:avLst/>
                <a:gdLst>
                  <a:gd name="T0" fmla="*/ 366 w 494"/>
                  <a:gd name="T1" fmla="*/ 18 h 91"/>
                  <a:gd name="T2" fmla="*/ 349 w 494"/>
                  <a:gd name="T3" fmla="*/ 21 h 91"/>
                  <a:gd name="T4" fmla="*/ 348 w 494"/>
                  <a:gd name="T5" fmla="*/ 19 h 91"/>
                  <a:gd name="T6" fmla="*/ 342 w 494"/>
                  <a:gd name="T7" fmla="*/ 13 h 91"/>
                  <a:gd name="T8" fmla="*/ 311 w 494"/>
                  <a:gd name="T9" fmla="*/ 2 h 91"/>
                  <a:gd name="T10" fmla="*/ 313 w 494"/>
                  <a:gd name="T11" fmla="*/ 0 h 91"/>
                  <a:gd name="T12" fmla="*/ 18 w 494"/>
                  <a:gd name="T13" fmla="*/ 0 h 91"/>
                  <a:gd name="T14" fmla="*/ 0 w 494"/>
                  <a:gd name="T15" fmla="*/ 3 h 91"/>
                  <a:gd name="T16" fmla="*/ 26 w 494"/>
                  <a:gd name="T17" fmla="*/ 14 h 91"/>
                  <a:gd name="T18" fmla="*/ 28 w 494"/>
                  <a:gd name="T19" fmla="*/ 35 h 91"/>
                  <a:gd name="T20" fmla="*/ 14 w 494"/>
                  <a:gd name="T21" fmla="*/ 77 h 91"/>
                  <a:gd name="T22" fmla="*/ 7 w 494"/>
                  <a:gd name="T23" fmla="*/ 90 h 91"/>
                  <a:gd name="T24" fmla="*/ 18 w 494"/>
                  <a:gd name="T25" fmla="*/ 91 h 91"/>
                  <a:gd name="T26" fmla="*/ 441 w 494"/>
                  <a:gd name="T27" fmla="*/ 91 h 91"/>
                  <a:gd name="T28" fmla="*/ 443 w 494"/>
                  <a:gd name="T29" fmla="*/ 85 h 91"/>
                  <a:gd name="T30" fmla="*/ 440 w 494"/>
                  <a:gd name="T31" fmla="*/ 76 h 91"/>
                  <a:gd name="T32" fmla="*/ 432 w 494"/>
                  <a:gd name="T33" fmla="*/ 66 h 91"/>
                  <a:gd name="T34" fmla="*/ 435 w 494"/>
                  <a:gd name="T35" fmla="*/ 64 h 91"/>
                  <a:gd name="T36" fmla="*/ 468 w 494"/>
                  <a:gd name="T37" fmla="*/ 64 h 91"/>
                  <a:gd name="T38" fmla="*/ 474 w 494"/>
                  <a:gd name="T39" fmla="*/ 62 h 91"/>
                  <a:gd name="T40" fmla="*/ 490 w 494"/>
                  <a:gd name="T41" fmla="*/ 50 h 91"/>
                  <a:gd name="T42" fmla="*/ 494 w 494"/>
                  <a:gd name="T43" fmla="*/ 43 h 91"/>
                  <a:gd name="T44" fmla="*/ 491 w 494"/>
                  <a:gd name="T45" fmla="*/ 34 h 91"/>
                  <a:gd name="T46" fmla="*/ 455 w 494"/>
                  <a:gd name="T47" fmla="*/ 0 h 91"/>
                  <a:gd name="T48" fmla="*/ 372 w 494"/>
                  <a:gd name="T49" fmla="*/ 0 h 91"/>
                  <a:gd name="T50" fmla="*/ 366 w 494"/>
                  <a:gd name="T51"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4" h="91">
                    <a:moveTo>
                      <a:pt x="366" y="18"/>
                    </a:moveTo>
                    <a:cubicBezTo>
                      <a:pt x="349" y="21"/>
                      <a:pt x="349" y="21"/>
                      <a:pt x="349" y="21"/>
                    </a:cubicBezTo>
                    <a:cubicBezTo>
                      <a:pt x="349" y="20"/>
                      <a:pt x="349" y="20"/>
                      <a:pt x="348" y="19"/>
                    </a:cubicBezTo>
                    <a:cubicBezTo>
                      <a:pt x="347" y="16"/>
                      <a:pt x="345" y="14"/>
                      <a:pt x="342" y="13"/>
                    </a:cubicBezTo>
                    <a:cubicBezTo>
                      <a:pt x="311" y="2"/>
                      <a:pt x="311" y="2"/>
                      <a:pt x="311" y="2"/>
                    </a:cubicBezTo>
                    <a:cubicBezTo>
                      <a:pt x="313" y="0"/>
                      <a:pt x="313" y="0"/>
                      <a:pt x="313" y="0"/>
                    </a:cubicBezTo>
                    <a:cubicBezTo>
                      <a:pt x="18" y="0"/>
                      <a:pt x="18" y="0"/>
                      <a:pt x="18" y="0"/>
                    </a:cubicBezTo>
                    <a:cubicBezTo>
                      <a:pt x="11" y="0"/>
                      <a:pt x="5" y="1"/>
                      <a:pt x="0" y="3"/>
                    </a:cubicBezTo>
                    <a:cubicBezTo>
                      <a:pt x="26" y="14"/>
                      <a:pt x="26" y="14"/>
                      <a:pt x="26" y="14"/>
                    </a:cubicBezTo>
                    <a:cubicBezTo>
                      <a:pt x="28" y="35"/>
                      <a:pt x="28" y="35"/>
                      <a:pt x="28" y="35"/>
                    </a:cubicBezTo>
                    <a:cubicBezTo>
                      <a:pt x="14" y="77"/>
                      <a:pt x="14" y="77"/>
                      <a:pt x="14" y="77"/>
                    </a:cubicBezTo>
                    <a:cubicBezTo>
                      <a:pt x="7" y="90"/>
                      <a:pt x="7" y="90"/>
                      <a:pt x="7" y="90"/>
                    </a:cubicBezTo>
                    <a:cubicBezTo>
                      <a:pt x="10" y="91"/>
                      <a:pt x="14" y="91"/>
                      <a:pt x="18" y="91"/>
                    </a:cubicBezTo>
                    <a:cubicBezTo>
                      <a:pt x="441" y="91"/>
                      <a:pt x="441" y="91"/>
                      <a:pt x="441" y="91"/>
                    </a:cubicBezTo>
                    <a:cubicBezTo>
                      <a:pt x="443" y="85"/>
                      <a:pt x="443" y="85"/>
                      <a:pt x="443" y="85"/>
                    </a:cubicBezTo>
                    <a:cubicBezTo>
                      <a:pt x="443" y="82"/>
                      <a:pt x="443" y="79"/>
                      <a:pt x="440" y="76"/>
                    </a:cubicBezTo>
                    <a:cubicBezTo>
                      <a:pt x="432" y="66"/>
                      <a:pt x="432" y="66"/>
                      <a:pt x="432" y="66"/>
                    </a:cubicBezTo>
                    <a:cubicBezTo>
                      <a:pt x="435" y="64"/>
                      <a:pt x="435" y="64"/>
                      <a:pt x="435" y="64"/>
                    </a:cubicBezTo>
                    <a:cubicBezTo>
                      <a:pt x="468" y="64"/>
                      <a:pt x="468" y="64"/>
                      <a:pt x="468" y="64"/>
                    </a:cubicBezTo>
                    <a:cubicBezTo>
                      <a:pt x="470" y="64"/>
                      <a:pt x="472" y="63"/>
                      <a:pt x="474" y="62"/>
                    </a:cubicBezTo>
                    <a:cubicBezTo>
                      <a:pt x="490" y="50"/>
                      <a:pt x="490" y="50"/>
                      <a:pt x="490" y="50"/>
                    </a:cubicBezTo>
                    <a:cubicBezTo>
                      <a:pt x="492" y="48"/>
                      <a:pt x="494" y="46"/>
                      <a:pt x="494" y="43"/>
                    </a:cubicBezTo>
                    <a:cubicBezTo>
                      <a:pt x="494" y="39"/>
                      <a:pt x="493" y="37"/>
                      <a:pt x="491" y="34"/>
                    </a:cubicBezTo>
                    <a:cubicBezTo>
                      <a:pt x="455" y="0"/>
                      <a:pt x="455" y="0"/>
                      <a:pt x="455" y="0"/>
                    </a:cubicBezTo>
                    <a:cubicBezTo>
                      <a:pt x="372" y="0"/>
                      <a:pt x="372" y="0"/>
                      <a:pt x="372" y="0"/>
                    </a:cubicBezTo>
                    <a:lnTo>
                      <a:pt x="366" y="1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5"/>
              <p:cNvSpPr>
                <a:spLocks/>
              </p:cNvSpPr>
              <p:nvPr/>
            </p:nvSpPr>
            <p:spPr bwMode="auto">
              <a:xfrm>
                <a:off x="3768" y="2998"/>
                <a:ext cx="22" cy="17"/>
              </a:xfrm>
              <a:custGeom>
                <a:avLst/>
                <a:gdLst>
                  <a:gd name="T0" fmla="*/ 42 w 47"/>
                  <a:gd name="T1" fmla="*/ 2 h 36"/>
                  <a:gd name="T2" fmla="*/ 29 w 47"/>
                  <a:gd name="T3" fmla="*/ 3 h 36"/>
                  <a:gd name="T4" fmla="*/ 5 w 47"/>
                  <a:gd name="T5" fmla="*/ 23 h 36"/>
                  <a:gd name="T6" fmla="*/ 1 w 47"/>
                  <a:gd name="T7" fmla="*/ 33 h 36"/>
                  <a:gd name="T8" fmla="*/ 3 w 47"/>
                  <a:gd name="T9" fmla="*/ 36 h 36"/>
                  <a:gd name="T10" fmla="*/ 46 w 47"/>
                  <a:gd name="T11" fmla="*/ 36 h 36"/>
                  <a:gd name="T12" fmla="*/ 45 w 47"/>
                  <a:gd name="T13" fmla="*/ 31 h 36"/>
                  <a:gd name="T14" fmla="*/ 42 w 47"/>
                  <a:gd name="T15" fmla="*/ 23 h 36"/>
                  <a:gd name="T16" fmla="*/ 45 w 47"/>
                  <a:gd name="T17" fmla="*/ 15 h 36"/>
                  <a:gd name="T18" fmla="*/ 42 w 4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6">
                    <a:moveTo>
                      <a:pt x="42" y="2"/>
                    </a:moveTo>
                    <a:cubicBezTo>
                      <a:pt x="38" y="0"/>
                      <a:pt x="33" y="0"/>
                      <a:pt x="29" y="3"/>
                    </a:cubicBezTo>
                    <a:cubicBezTo>
                      <a:pt x="5" y="23"/>
                      <a:pt x="5" y="23"/>
                      <a:pt x="5" y="23"/>
                    </a:cubicBezTo>
                    <a:cubicBezTo>
                      <a:pt x="2" y="25"/>
                      <a:pt x="0" y="29"/>
                      <a:pt x="1" y="33"/>
                    </a:cubicBezTo>
                    <a:cubicBezTo>
                      <a:pt x="2" y="34"/>
                      <a:pt x="2" y="35"/>
                      <a:pt x="3" y="36"/>
                    </a:cubicBezTo>
                    <a:cubicBezTo>
                      <a:pt x="46" y="36"/>
                      <a:pt x="46" y="36"/>
                      <a:pt x="46" y="36"/>
                    </a:cubicBezTo>
                    <a:cubicBezTo>
                      <a:pt x="46" y="34"/>
                      <a:pt x="46" y="32"/>
                      <a:pt x="45" y="31"/>
                    </a:cubicBezTo>
                    <a:cubicBezTo>
                      <a:pt x="42" y="23"/>
                      <a:pt x="42" y="23"/>
                      <a:pt x="42" y="23"/>
                    </a:cubicBezTo>
                    <a:cubicBezTo>
                      <a:pt x="45" y="15"/>
                      <a:pt x="45" y="15"/>
                      <a:pt x="45" y="15"/>
                    </a:cubicBezTo>
                    <a:cubicBezTo>
                      <a:pt x="47" y="10"/>
                      <a:pt x="46" y="5"/>
                      <a:pt x="42" y="2"/>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96"/>
              <p:cNvSpPr>
                <a:spLocks noChangeArrowheads="1"/>
              </p:cNvSpPr>
              <p:nvPr/>
            </p:nvSpPr>
            <p:spPr bwMode="auto">
              <a:xfrm>
                <a:off x="3790" y="2505"/>
                <a:ext cx="36" cy="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7"/>
              <p:cNvSpPr>
                <a:spLocks/>
              </p:cNvSpPr>
              <p:nvPr/>
            </p:nvSpPr>
            <p:spPr bwMode="auto">
              <a:xfrm>
                <a:off x="3790" y="2512"/>
                <a:ext cx="36" cy="26"/>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98"/>
              <p:cNvSpPr>
                <a:spLocks/>
              </p:cNvSpPr>
              <p:nvPr/>
            </p:nvSpPr>
            <p:spPr bwMode="auto">
              <a:xfrm>
                <a:off x="3916" y="2972"/>
                <a:ext cx="274" cy="43"/>
              </a:xfrm>
              <a:custGeom>
                <a:avLst/>
                <a:gdLst>
                  <a:gd name="T0" fmla="*/ 583 w 583"/>
                  <a:gd name="T1" fmla="*/ 45 h 91"/>
                  <a:gd name="T2" fmla="*/ 537 w 583"/>
                  <a:gd name="T3" fmla="*/ 0 h 91"/>
                  <a:gd name="T4" fmla="*/ 175 w 583"/>
                  <a:gd name="T5" fmla="*/ 0 h 91"/>
                  <a:gd name="T6" fmla="*/ 149 w 583"/>
                  <a:gd name="T7" fmla="*/ 16 h 91"/>
                  <a:gd name="T8" fmla="*/ 97 w 583"/>
                  <a:gd name="T9" fmla="*/ 24 h 91"/>
                  <a:gd name="T10" fmla="*/ 75 w 583"/>
                  <a:gd name="T11" fmla="*/ 24 h 91"/>
                  <a:gd name="T12" fmla="*/ 67 w 583"/>
                  <a:gd name="T13" fmla="*/ 27 h 91"/>
                  <a:gd name="T14" fmla="*/ 58 w 583"/>
                  <a:gd name="T15" fmla="*/ 37 h 91"/>
                  <a:gd name="T16" fmla="*/ 29 w 583"/>
                  <a:gd name="T17" fmla="*/ 0 h 91"/>
                  <a:gd name="T18" fmla="*/ 12 w 583"/>
                  <a:gd name="T19" fmla="*/ 0 h 91"/>
                  <a:gd name="T20" fmla="*/ 3 w 583"/>
                  <a:gd name="T21" fmla="*/ 13 h 91"/>
                  <a:gd name="T22" fmla="*/ 4 w 583"/>
                  <a:gd name="T23" fmla="*/ 26 h 91"/>
                  <a:gd name="T24" fmla="*/ 10 w 583"/>
                  <a:gd name="T25" fmla="*/ 31 h 91"/>
                  <a:gd name="T26" fmla="*/ 9 w 583"/>
                  <a:gd name="T27" fmla="*/ 39 h 91"/>
                  <a:gd name="T28" fmla="*/ 13 w 583"/>
                  <a:gd name="T29" fmla="*/ 49 h 91"/>
                  <a:gd name="T30" fmla="*/ 27 w 583"/>
                  <a:gd name="T31" fmla="*/ 58 h 91"/>
                  <a:gd name="T32" fmla="*/ 6 w 583"/>
                  <a:gd name="T33" fmla="*/ 71 h 91"/>
                  <a:gd name="T34" fmla="*/ 1 w 583"/>
                  <a:gd name="T35" fmla="*/ 80 h 91"/>
                  <a:gd name="T36" fmla="*/ 7 w 583"/>
                  <a:gd name="T37" fmla="*/ 89 h 91"/>
                  <a:gd name="T38" fmla="*/ 10 w 583"/>
                  <a:gd name="T39" fmla="*/ 91 h 91"/>
                  <a:gd name="T40" fmla="*/ 537 w 583"/>
                  <a:gd name="T41" fmla="*/ 91 h 91"/>
                  <a:gd name="T42" fmla="*/ 583 w 583"/>
                  <a:gd name="T43"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91">
                    <a:moveTo>
                      <a:pt x="583" y="45"/>
                    </a:moveTo>
                    <a:cubicBezTo>
                      <a:pt x="583" y="20"/>
                      <a:pt x="563" y="0"/>
                      <a:pt x="537" y="0"/>
                    </a:cubicBezTo>
                    <a:cubicBezTo>
                      <a:pt x="175" y="0"/>
                      <a:pt x="175" y="0"/>
                      <a:pt x="175" y="0"/>
                    </a:cubicBezTo>
                    <a:cubicBezTo>
                      <a:pt x="149" y="16"/>
                      <a:pt x="149" y="16"/>
                      <a:pt x="149" y="16"/>
                    </a:cubicBezTo>
                    <a:cubicBezTo>
                      <a:pt x="97" y="24"/>
                      <a:pt x="97" y="24"/>
                      <a:pt x="97" y="24"/>
                    </a:cubicBezTo>
                    <a:cubicBezTo>
                      <a:pt x="75" y="24"/>
                      <a:pt x="75" y="24"/>
                      <a:pt x="75" y="24"/>
                    </a:cubicBezTo>
                    <a:cubicBezTo>
                      <a:pt x="72" y="24"/>
                      <a:pt x="69" y="25"/>
                      <a:pt x="67" y="27"/>
                    </a:cubicBezTo>
                    <a:cubicBezTo>
                      <a:pt x="58" y="37"/>
                      <a:pt x="58" y="37"/>
                      <a:pt x="58" y="37"/>
                    </a:cubicBezTo>
                    <a:cubicBezTo>
                      <a:pt x="29" y="0"/>
                      <a:pt x="29" y="0"/>
                      <a:pt x="29" y="0"/>
                    </a:cubicBezTo>
                    <a:cubicBezTo>
                      <a:pt x="12" y="0"/>
                      <a:pt x="12" y="0"/>
                      <a:pt x="12" y="0"/>
                    </a:cubicBezTo>
                    <a:cubicBezTo>
                      <a:pt x="3" y="13"/>
                      <a:pt x="3" y="13"/>
                      <a:pt x="3" y="13"/>
                    </a:cubicBezTo>
                    <a:cubicBezTo>
                      <a:pt x="0" y="17"/>
                      <a:pt x="1" y="22"/>
                      <a:pt x="4" y="26"/>
                    </a:cubicBezTo>
                    <a:cubicBezTo>
                      <a:pt x="10" y="31"/>
                      <a:pt x="10" y="31"/>
                      <a:pt x="10" y="31"/>
                    </a:cubicBezTo>
                    <a:cubicBezTo>
                      <a:pt x="9" y="39"/>
                      <a:pt x="9" y="39"/>
                      <a:pt x="9" y="39"/>
                    </a:cubicBezTo>
                    <a:cubicBezTo>
                      <a:pt x="8" y="43"/>
                      <a:pt x="10" y="47"/>
                      <a:pt x="13" y="49"/>
                    </a:cubicBezTo>
                    <a:cubicBezTo>
                      <a:pt x="27" y="58"/>
                      <a:pt x="27" y="58"/>
                      <a:pt x="27" y="58"/>
                    </a:cubicBezTo>
                    <a:cubicBezTo>
                      <a:pt x="6" y="71"/>
                      <a:pt x="6" y="71"/>
                      <a:pt x="6" y="71"/>
                    </a:cubicBezTo>
                    <a:cubicBezTo>
                      <a:pt x="3" y="73"/>
                      <a:pt x="1" y="77"/>
                      <a:pt x="1" y="80"/>
                    </a:cubicBezTo>
                    <a:cubicBezTo>
                      <a:pt x="1" y="84"/>
                      <a:pt x="4" y="87"/>
                      <a:pt x="7" y="89"/>
                    </a:cubicBezTo>
                    <a:cubicBezTo>
                      <a:pt x="10" y="91"/>
                      <a:pt x="10" y="91"/>
                      <a:pt x="10" y="91"/>
                    </a:cubicBezTo>
                    <a:cubicBezTo>
                      <a:pt x="537" y="91"/>
                      <a:pt x="537" y="91"/>
                      <a:pt x="537" y="91"/>
                    </a:cubicBezTo>
                    <a:cubicBezTo>
                      <a:pt x="563" y="91"/>
                      <a:pt x="583" y="71"/>
                      <a:pt x="583" y="45"/>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99"/>
              <p:cNvSpPr>
                <a:spLocks/>
              </p:cNvSpPr>
              <p:nvPr/>
            </p:nvSpPr>
            <p:spPr bwMode="auto">
              <a:xfrm>
                <a:off x="3948" y="2972"/>
                <a:ext cx="33" cy="9"/>
              </a:xfrm>
              <a:custGeom>
                <a:avLst/>
                <a:gdLst>
                  <a:gd name="T0" fmla="*/ 12 w 72"/>
                  <a:gd name="T1" fmla="*/ 14 h 20"/>
                  <a:gd name="T2" fmla="*/ 32 w 72"/>
                  <a:gd name="T3" fmla="*/ 11 h 20"/>
                  <a:gd name="T4" fmla="*/ 42 w 72"/>
                  <a:gd name="T5" fmla="*/ 17 h 20"/>
                  <a:gd name="T6" fmla="*/ 54 w 72"/>
                  <a:gd name="T7" fmla="*/ 17 h 20"/>
                  <a:gd name="T8" fmla="*/ 62 w 72"/>
                  <a:gd name="T9" fmla="*/ 10 h 20"/>
                  <a:gd name="T10" fmla="*/ 63 w 72"/>
                  <a:gd name="T11" fmla="*/ 9 h 20"/>
                  <a:gd name="T12" fmla="*/ 72 w 72"/>
                  <a:gd name="T13" fmla="*/ 0 h 20"/>
                  <a:gd name="T14" fmla="*/ 0 w 72"/>
                  <a:gd name="T15" fmla="*/ 0 h 20"/>
                  <a:gd name="T16" fmla="*/ 1 w 72"/>
                  <a:gd name="T17" fmla="*/ 6 h 20"/>
                  <a:gd name="T18" fmla="*/ 12 w 72"/>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0">
                    <a:moveTo>
                      <a:pt x="12" y="14"/>
                    </a:moveTo>
                    <a:cubicBezTo>
                      <a:pt x="32" y="11"/>
                      <a:pt x="32" y="11"/>
                      <a:pt x="32" y="11"/>
                    </a:cubicBezTo>
                    <a:cubicBezTo>
                      <a:pt x="42" y="17"/>
                      <a:pt x="42" y="17"/>
                      <a:pt x="42" y="17"/>
                    </a:cubicBezTo>
                    <a:cubicBezTo>
                      <a:pt x="45" y="20"/>
                      <a:pt x="50" y="19"/>
                      <a:pt x="54" y="17"/>
                    </a:cubicBezTo>
                    <a:cubicBezTo>
                      <a:pt x="62" y="10"/>
                      <a:pt x="62" y="10"/>
                      <a:pt x="62" y="10"/>
                    </a:cubicBezTo>
                    <a:cubicBezTo>
                      <a:pt x="62" y="10"/>
                      <a:pt x="63" y="10"/>
                      <a:pt x="63" y="9"/>
                    </a:cubicBezTo>
                    <a:cubicBezTo>
                      <a:pt x="72" y="0"/>
                      <a:pt x="72" y="0"/>
                      <a:pt x="72" y="0"/>
                    </a:cubicBezTo>
                    <a:cubicBezTo>
                      <a:pt x="0" y="0"/>
                      <a:pt x="0" y="0"/>
                      <a:pt x="0" y="0"/>
                    </a:cubicBezTo>
                    <a:cubicBezTo>
                      <a:pt x="1" y="6"/>
                      <a:pt x="1" y="6"/>
                      <a:pt x="1" y="6"/>
                    </a:cubicBezTo>
                    <a:cubicBezTo>
                      <a:pt x="2" y="11"/>
                      <a:pt x="7" y="15"/>
                      <a:pt x="12" y="1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00"/>
              <p:cNvSpPr>
                <a:spLocks noEditPoints="1"/>
              </p:cNvSpPr>
              <p:nvPr/>
            </p:nvSpPr>
            <p:spPr bwMode="auto">
              <a:xfrm>
                <a:off x="3954" y="2627"/>
                <a:ext cx="195" cy="372"/>
              </a:xfrm>
              <a:custGeom>
                <a:avLst/>
                <a:gdLst>
                  <a:gd name="T0" fmla="*/ 195 w 195"/>
                  <a:gd name="T1" fmla="*/ 325 h 372"/>
                  <a:gd name="T2" fmla="*/ 195 w 195"/>
                  <a:gd name="T3" fmla="*/ 45 h 372"/>
                  <a:gd name="T4" fmla="*/ 138 w 195"/>
                  <a:gd name="T5" fmla="*/ 43 h 372"/>
                  <a:gd name="T6" fmla="*/ 127 w 195"/>
                  <a:gd name="T7" fmla="*/ 0 h 372"/>
                  <a:gd name="T8" fmla="*/ 120 w 195"/>
                  <a:gd name="T9" fmla="*/ 45 h 372"/>
                  <a:gd name="T10" fmla="*/ 59 w 195"/>
                  <a:gd name="T11" fmla="*/ 47 h 372"/>
                  <a:gd name="T12" fmla="*/ 58 w 195"/>
                  <a:gd name="T13" fmla="*/ 334 h 372"/>
                  <a:gd name="T14" fmla="*/ 0 w 195"/>
                  <a:gd name="T15" fmla="*/ 348 h 372"/>
                  <a:gd name="T16" fmla="*/ 0 w 195"/>
                  <a:gd name="T17" fmla="*/ 372 h 372"/>
                  <a:gd name="T18" fmla="*/ 60 w 195"/>
                  <a:gd name="T19" fmla="*/ 371 h 372"/>
                  <a:gd name="T20" fmla="*/ 67 w 195"/>
                  <a:gd name="T21" fmla="*/ 363 h 372"/>
                  <a:gd name="T22" fmla="*/ 82 w 195"/>
                  <a:gd name="T23" fmla="*/ 363 h 372"/>
                  <a:gd name="T24" fmla="*/ 82 w 195"/>
                  <a:gd name="T25" fmla="*/ 371 h 372"/>
                  <a:gd name="T26" fmla="*/ 92 w 195"/>
                  <a:gd name="T27" fmla="*/ 371 h 372"/>
                  <a:gd name="T28" fmla="*/ 103 w 195"/>
                  <a:gd name="T29" fmla="*/ 371 h 372"/>
                  <a:gd name="T30" fmla="*/ 153 w 195"/>
                  <a:gd name="T31" fmla="*/ 371 h 372"/>
                  <a:gd name="T32" fmla="*/ 160 w 195"/>
                  <a:gd name="T33" fmla="*/ 363 h 372"/>
                  <a:gd name="T34" fmla="*/ 174 w 195"/>
                  <a:gd name="T35" fmla="*/ 363 h 372"/>
                  <a:gd name="T36" fmla="*/ 174 w 195"/>
                  <a:gd name="T37" fmla="*/ 371 h 372"/>
                  <a:gd name="T38" fmla="*/ 195 w 195"/>
                  <a:gd name="T39" fmla="*/ 371 h 372"/>
                  <a:gd name="T40" fmla="*/ 195 w 195"/>
                  <a:gd name="T41" fmla="*/ 346 h 372"/>
                  <a:gd name="T42" fmla="*/ 195 w 195"/>
                  <a:gd name="T43" fmla="*/ 325 h 372"/>
                  <a:gd name="T44" fmla="*/ 195 w 195"/>
                  <a:gd name="T45" fmla="*/ 325 h 372"/>
                  <a:gd name="T46" fmla="*/ 195 w 195"/>
                  <a:gd name="T47" fmla="*/ 325 h 372"/>
                  <a:gd name="T48" fmla="*/ 103 w 195"/>
                  <a:gd name="T49" fmla="*/ 344 h 372"/>
                  <a:gd name="T50" fmla="*/ 103 w 195"/>
                  <a:gd name="T51" fmla="*/ 325 h 372"/>
                  <a:gd name="T52" fmla="*/ 103 w 195"/>
                  <a:gd name="T53" fmla="*/ 325 h 372"/>
                  <a:gd name="T54" fmla="*/ 103 w 195"/>
                  <a:gd name="T55" fmla="*/ 325 h 372"/>
                  <a:gd name="T56" fmla="*/ 126 w 195"/>
                  <a:gd name="T57" fmla="*/ 64 h 372"/>
                  <a:gd name="T58" fmla="*/ 132 w 195"/>
                  <a:gd name="T59" fmla="*/ 64 h 372"/>
                  <a:gd name="T60" fmla="*/ 150 w 195"/>
                  <a:gd name="T61" fmla="*/ 334 h 372"/>
                  <a:gd name="T62" fmla="*/ 103 w 195"/>
                  <a:gd name="T63"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2">
                    <a:moveTo>
                      <a:pt x="195" y="325"/>
                    </a:moveTo>
                    <a:lnTo>
                      <a:pt x="195" y="45"/>
                    </a:lnTo>
                    <a:lnTo>
                      <a:pt x="138" y="43"/>
                    </a:lnTo>
                    <a:lnTo>
                      <a:pt x="127" y="0"/>
                    </a:lnTo>
                    <a:lnTo>
                      <a:pt x="120" y="45"/>
                    </a:lnTo>
                    <a:lnTo>
                      <a:pt x="59" y="47"/>
                    </a:lnTo>
                    <a:lnTo>
                      <a:pt x="58" y="334"/>
                    </a:lnTo>
                    <a:lnTo>
                      <a:pt x="0" y="348"/>
                    </a:lnTo>
                    <a:lnTo>
                      <a:pt x="0" y="372"/>
                    </a:lnTo>
                    <a:lnTo>
                      <a:pt x="60" y="371"/>
                    </a:lnTo>
                    <a:lnTo>
                      <a:pt x="67" y="363"/>
                    </a:lnTo>
                    <a:lnTo>
                      <a:pt x="82" y="363"/>
                    </a:lnTo>
                    <a:lnTo>
                      <a:pt x="82" y="371"/>
                    </a:lnTo>
                    <a:lnTo>
                      <a:pt x="92" y="371"/>
                    </a:lnTo>
                    <a:lnTo>
                      <a:pt x="103" y="371"/>
                    </a:lnTo>
                    <a:lnTo>
                      <a:pt x="153" y="371"/>
                    </a:lnTo>
                    <a:lnTo>
                      <a:pt x="160" y="363"/>
                    </a:lnTo>
                    <a:lnTo>
                      <a:pt x="174" y="363"/>
                    </a:lnTo>
                    <a:lnTo>
                      <a:pt x="174" y="371"/>
                    </a:lnTo>
                    <a:lnTo>
                      <a:pt x="195" y="371"/>
                    </a:lnTo>
                    <a:lnTo>
                      <a:pt x="195" y="346"/>
                    </a:lnTo>
                    <a:lnTo>
                      <a:pt x="195" y="325"/>
                    </a:lnTo>
                    <a:lnTo>
                      <a:pt x="195" y="325"/>
                    </a:lnTo>
                    <a:lnTo>
                      <a:pt x="195" y="325"/>
                    </a:lnTo>
                    <a:close/>
                    <a:moveTo>
                      <a:pt x="103" y="344"/>
                    </a:moveTo>
                    <a:lnTo>
                      <a:pt x="103" y="325"/>
                    </a:lnTo>
                    <a:lnTo>
                      <a:pt x="103" y="325"/>
                    </a:lnTo>
                    <a:lnTo>
                      <a:pt x="103" y="325"/>
                    </a:lnTo>
                    <a:lnTo>
                      <a:pt x="126" y="64"/>
                    </a:lnTo>
                    <a:lnTo>
                      <a:pt x="132" y="64"/>
                    </a:lnTo>
                    <a:lnTo>
                      <a:pt x="150" y="334"/>
                    </a:lnTo>
                    <a:lnTo>
                      <a:pt x="103" y="34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1"/>
              <p:cNvSpPr>
                <a:spLocks noEditPoints="1"/>
              </p:cNvSpPr>
              <p:nvPr/>
            </p:nvSpPr>
            <p:spPr bwMode="auto">
              <a:xfrm>
                <a:off x="3573" y="2396"/>
                <a:ext cx="200" cy="602"/>
              </a:xfrm>
              <a:custGeom>
                <a:avLst/>
                <a:gdLst>
                  <a:gd name="T0" fmla="*/ 4 w 200"/>
                  <a:gd name="T1" fmla="*/ 556 h 602"/>
                  <a:gd name="T2" fmla="*/ 5 w 200"/>
                  <a:gd name="T3" fmla="*/ 556 h 602"/>
                  <a:gd name="T4" fmla="*/ 5 w 200"/>
                  <a:gd name="T5" fmla="*/ 577 h 602"/>
                  <a:gd name="T6" fmla="*/ 5 w 200"/>
                  <a:gd name="T7" fmla="*/ 602 h 602"/>
                  <a:gd name="T8" fmla="*/ 25 w 200"/>
                  <a:gd name="T9" fmla="*/ 602 h 602"/>
                  <a:gd name="T10" fmla="*/ 25 w 200"/>
                  <a:gd name="T11" fmla="*/ 594 h 602"/>
                  <a:gd name="T12" fmla="*/ 40 w 200"/>
                  <a:gd name="T13" fmla="*/ 594 h 602"/>
                  <a:gd name="T14" fmla="*/ 47 w 200"/>
                  <a:gd name="T15" fmla="*/ 602 h 602"/>
                  <a:gd name="T16" fmla="*/ 97 w 200"/>
                  <a:gd name="T17" fmla="*/ 602 h 602"/>
                  <a:gd name="T18" fmla="*/ 107 w 200"/>
                  <a:gd name="T19" fmla="*/ 602 h 602"/>
                  <a:gd name="T20" fmla="*/ 118 w 200"/>
                  <a:gd name="T21" fmla="*/ 602 h 602"/>
                  <a:gd name="T22" fmla="*/ 118 w 200"/>
                  <a:gd name="T23" fmla="*/ 594 h 602"/>
                  <a:gd name="T24" fmla="*/ 132 w 200"/>
                  <a:gd name="T25" fmla="*/ 594 h 602"/>
                  <a:gd name="T26" fmla="*/ 139 w 200"/>
                  <a:gd name="T27" fmla="*/ 602 h 602"/>
                  <a:gd name="T28" fmla="*/ 200 w 200"/>
                  <a:gd name="T29" fmla="*/ 602 h 602"/>
                  <a:gd name="T30" fmla="*/ 200 w 200"/>
                  <a:gd name="T31" fmla="*/ 577 h 602"/>
                  <a:gd name="T32" fmla="*/ 142 w 200"/>
                  <a:gd name="T33" fmla="*/ 565 h 602"/>
                  <a:gd name="T34" fmla="*/ 131 w 200"/>
                  <a:gd name="T35" fmla="*/ 278 h 602"/>
                  <a:gd name="T36" fmla="*/ 142 w 200"/>
                  <a:gd name="T37" fmla="*/ 276 h 602"/>
                  <a:gd name="T38" fmla="*/ 131 w 200"/>
                  <a:gd name="T39" fmla="*/ 171 h 602"/>
                  <a:gd name="T40" fmla="*/ 142 w 200"/>
                  <a:gd name="T41" fmla="*/ 72 h 602"/>
                  <a:gd name="T42" fmla="*/ 142 w 200"/>
                  <a:gd name="T43" fmla="*/ 23 h 602"/>
                  <a:gd name="T44" fmla="*/ 142 w 200"/>
                  <a:gd name="T45" fmla="*/ 14 h 602"/>
                  <a:gd name="T46" fmla="*/ 96 w 200"/>
                  <a:gd name="T47" fmla="*/ 0 h 602"/>
                  <a:gd name="T48" fmla="*/ 51 w 200"/>
                  <a:gd name="T49" fmla="*/ 0 h 602"/>
                  <a:gd name="T50" fmla="*/ 5 w 200"/>
                  <a:gd name="T51" fmla="*/ 14 h 602"/>
                  <a:gd name="T52" fmla="*/ 0 w 200"/>
                  <a:gd name="T53" fmla="*/ 58 h 602"/>
                  <a:gd name="T54" fmla="*/ 10 w 200"/>
                  <a:gd name="T55" fmla="*/ 169 h 602"/>
                  <a:gd name="T56" fmla="*/ 5 w 200"/>
                  <a:gd name="T57" fmla="*/ 276 h 602"/>
                  <a:gd name="T58" fmla="*/ 5 w 200"/>
                  <a:gd name="T59" fmla="*/ 276 h 602"/>
                  <a:gd name="T60" fmla="*/ 15 w 200"/>
                  <a:gd name="T61" fmla="*/ 276 h 602"/>
                  <a:gd name="T62" fmla="*/ 5 w 200"/>
                  <a:gd name="T63" fmla="*/ 556 h 602"/>
                  <a:gd name="T64" fmla="*/ 4 w 200"/>
                  <a:gd name="T65" fmla="*/ 556 h 602"/>
                  <a:gd name="T66" fmla="*/ 50 w 200"/>
                  <a:gd name="T67" fmla="*/ 565 h 602"/>
                  <a:gd name="T68" fmla="*/ 67 w 200"/>
                  <a:gd name="T69" fmla="*/ 295 h 602"/>
                  <a:gd name="T70" fmla="*/ 74 w 200"/>
                  <a:gd name="T71" fmla="*/ 295 h 602"/>
                  <a:gd name="T72" fmla="*/ 97 w 200"/>
                  <a:gd name="T73" fmla="*/ 556 h 602"/>
                  <a:gd name="T74" fmla="*/ 96 w 200"/>
                  <a:gd name="T75" fmla="*/ 556 h 602"/>
                  <a:gd name="T76" fmla="*/ 97 w 200"/>
                  <a:gd name="T77" fmla="*/ 556 h 602"/>
                  <a:gd name="T78" fmla="*/ 97 w 200"/>
                  <a:gd name="T79" fmla="*/ 575 h 602"/>
                  <a:gd name="T80" fmla="*/ 50 w 200"/>
                  <a:gd name="T81" fmla="*/ 56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602">
                    <a:moveTo>
                      <a:pt x="4" y="556"/>
                    </a:moveTo>
                    <a:lnTo>
                      <a:pt x="5" y="556"/>
                    </a:lnTo>
                    <a:lnTo>
                      <a:pt x="5" y="577"/>
                    </a:lnTo>
                    <a:lnTo>
                      <a:pt x="5" y="602"/>
                    </a:lnTo>
                    <a:lnTo>
                      <a:pt x="25" y="602"/>
                    </a:lnTo>
                    <a:lnTo>
                      <a:pt x="25" y="594"/>
                    </a:lnTo>
                    <a:lnTo>
                      <a:pt x="40" y="594"/>
                    </a:lnTo>
                    <a:lnTo>
                      <a:pt x="47" y="602"/>
                    </a:lnTo>
                    <a:lnTo>
                      <a:pt x="97" y="602"/>
                    </a:lnTo>
                    <a:lnTo>
                      <a:pt x="107" y="602"/>
                    </a:lnTo>
                    <a:lnTo>
                      <a:pt x="118" y="602"/>
                    </a:lnTo>
                    <a:lnTo>
                      <a:pt x="118" y="594"/>
                    </a:lnTo>
                    <a:lnTo>
                      <a:pt x="132" y="594"/>
                    </a:lnTo>
                    <a:lnTo>
                      <a:pt x="139" y="602"/>
                    </a:lnTo>
                    <a:lnTo>
                      <a:pt x="200" y="602"/>
                    </a:lnTo>
                    <a:lnTo>
                      <a:pt x="200" y="577"/>
                    </a:lnTo>
                    <a:lnTo>
                      <a:pt x="142" y="565"/>
                    </a:lnTo>
                    <a:lnTo>
                      <a:pt x="131" y="278"/>
                    </a:lnTo>
                    <a:lnTo>
                      <a:pt x="142" y="276"/>
                    </a:lnTo>
                    <a:lnTo>
                      <a:pt x="131" y="171"/>
                    </a:lnTo>
                    <a:lnTo>
                      <a:pt x="142" y="72"/>
                    </a:lnTo>
                    <a:lnTo>
                      <a:pt x="142" y="23"/>
                    </a:lnTo>
                    <a:lnTo>
                      <a:pt x="142" y="14"/>
                    </a:lnTo>
                    <a:lnTo>
                      <a:pt x="96" y="0"/>
                    </a:lnTo>
                    <a:lnTo>
                      <a:pt x="51" y="0"/>
                    </a:lnTo>
                    <a:lnTo>
                      <a:pt x="5" y="14"/>
                    </a:lnTo>
                    <a:lnTo>
                      <a:pt x="0" y="58"/>
                    </a:lnTo>
                    <a:lnTo>
                      <a:pt x="10" y="169"/>
                    </a:lnTo>
                    <a:lnTo>
                      <a:pt x="5" y="276"/>
                    </a:lnTo>
                    <a:lnTo>
                      <a:pt x="5" y="276"/>
                    </a:lnTo>
                    <a:lnTo>
                      <a:pt x="15" y="276"/>
                    </a:lnTo>
                    <a:lnTo>
                      <a:pt x="5" y="556"/>
                    </a:lnTo>
                    <a:lnTo>
                      <a:pt x="4" y="556"/>
                    </a:lnTo>
                    <a:close/>
                    <a:moveTo>
                      <a:pt x="50" y="565"/>
                    </a:moveTo>
                    <a:lnTo>
                      <a:pt x="67" y="295"/>
                    </a:lnTo>
                    <a:lnTo>
                      <a:pt x="74" y="295"/>
                    </a:lnTo>
                    <a:lnTo>
                      <a:pt x="97" y="556"/>
                    </a:lnTo>
                    <a:lnTo>
                      <a:pt x="96" y="556"/>
                    </a:lnTo>
                    <a:lnTo>
                      <a:pt x="97" y="556"/>
                    </a:lnTo>
                    <a:lnTo>
                      <a:pt x="97" y="575"/>
                    </a:lnTo>
                    <a:lnTo>
                      <a:pt x="50" y="565"/>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02"/>
              <p:cNvSpPr>
                <a:spLocks noEditPoints="1"/>
              </p:cNvSpPr>
              <p:nvPr/>
            </p:nvSpPr>
            <p:spPr bwMode="auto">
              <a:xfrm>
                <a:off x="3577" y="2654"/>
                <a:ext cx="196" cy="344"/>
              </a:xfrm>
              <a:custGeom>
                <a:avLst/>
                <a:gdLst>
                  <a:gd name="T0" fmla="*/ 0 w 196"/>
                  <a:gd name="T1" fmla="*/ 298 h 344"/>
                  <a:gd name="T2" fmla="*/ 1 w 196"/>
                  <a:gd name="T3" fmla="*/ 298 h 344"/>
                  <a:gd name="T4" fmla="*/ 1 w 196"/>
                  <a:gd name="T5" fmla="*/ 319 h 344"/>
                  <a:gd name="T6" fmla="*/ 1 w 196"/>
                  <a:gd name="T7" fmla="*/ 344 h 344"/>
                  <a:gd name="T8" fmla="*/ 21 w 196"/>
                  <a:gd name="T9" fmla="*/ 344 h 344"/>
                  <a:gd name="T10" fmla="*/ 21 w 196"/>
                  <a:gd name="T11" fmla="*/ 336 h 344"/>
                  <a:gd name="T12" fmla="*/ 36 w 196"/>
                  <a:gd name="T13" fmla="*/ 336 h 344"/>
                  <a:gd name="T14" fmla="*/ 43 w 196"/>
                  <a:gd name="T15" fmla="*/ 344 h 344"/>
                  <a:gd name="T16" fmla="*/ 93 w 196"/>
                  <a:gd name="T17" fmla="*/ 344 h 344"/>
                  <a:gd name="T18" fmla="*/ 103 w 196"/>
                  <a:gd name="T19" fmla="*/ 344 h 344"/>
                  <a:gd name="T20" fmla="*/ 114 w 196"/>
                  <a:gd name="T21" fmla="*/ 344 h 344"/>
                  <a:gd name="T22" fmla="*/ 114 w 196"/>
                  <a:gd name="T23" fmla="*/ 336 h 344"/>
                  <a:gd name="T24" fmla="*/ 128 w 196"/>
                  <a:gd name="T25" fmla="*/ 336 h 344"/>
                  <a:gd name="T26" fmla="*/ 135 w 196"/>
                  <a:gd name="T27" fmla="*/ 344 h 344"/>
                  <a:gd name="T28" fmla="*/ 196 w 196"/>
                  <a:gd name="T29" fmla="*/ 344 h 344"/>
                  <a:gd name="T30" fmla="*/ 196 w 196"/>
                  <a:gd name="T31" fmla="*/ 319 h 344"/>
                  <a:gd name="T32" fmla="*/ 138 w 196"/>
                  <a:gd name="T33" fmla="*/ 307 h 344"/>
                  <a:gd name="T34" fmla="*/ 127 w 196"/>
                  <a:gd name="T35" fmla="*/ 20 h 344"/>
                  <a:gd name="T36" fmla="*/ 76 w 196"/>
                  <a:gd name="T37" fmla="*/ 18 h 344"/>
                  <a:gd name="T38" fmla="*/ 66 w 196"/>
                  <a:gd name="T39" fmla="*/ 0 h 344"/>
                  <a:gd name="T40" fmla="*/ 58 w 196"/>
                  <a:gd name="T41" fmla="*/ 16 h 344"/>
                  <a:gd name="T42" fmla="*/ 11 w 196"/>
                  <a:gd name="T43" fmla="*/ 18 h 344"/>
                  <a:gd name="T44" fmla="*/ 1 w 196"/>
                  <a:gd name="T45" fmla="*/ 298 h 344"/>
                  <a:gd name="T46" fmla="*/ 0 w 196"/>
                  <a:gd name="T47" fmla="*/ 298 h 344"/>
                  <a:gd name="T48" fmla="*/ 46 w 196"/>
                  <a:gd name="T49" fmla="*/ 307 h 344"/>
                  <a:gd name="T50" fmla="*/ 63 w 196"/>
                  <a:gd name="T51" fmla="*/ 37 h 344"/>
                  <a:gd name="T52" fmla="*/ 70 w 196"/>
                  <a:gd name="T53" fmla="*/ 37 h 344"/>
                  <a:gd name="T54" fmla="*/ 93 w 196"/>
                  <a:gd name="T55" fmla="*/ 298 h 344"/>
                  <a:gd name="T56" fmla="*/ 92 w 196"/>
                  <a:gd name="T57" fmla="*/ 298 h 344"/>
                  <a:gd name="T58" fmla="*/ 93 w 196"/>
                  <a:gd name="T59" fmla="*/ 298 h 344"/>
                  <a:gd name="T60" fmla="*/ 93 w 196"/>
                  <a:gd name="T61" fmla="*/ 317 h 344"/>
                  <a:gd name="T62" fmla="*/ 46 w 196"/>
                  <a:gd name="T63" fmla="*/ 30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344">
                    <a:moveTo>
                      <a:pt x="0" y="298"/>
                    </a:moveTo>
                    <a:lnTo>
                      <a:pt x="1" y="298"/>
                    </a:lnTo>
                    <a:lnTo>
                      <a:pt x="1" y="319"/>
                    </a:lnTo>
                    <a:lnTo>
                      <a:pt x="1" y="344"/>
                    </a:lnTo>
                    <a:lnTo>
                      <a:pt x="21" y="344"/>
                    </a:lnTo>
                    <a:lnTo>
                      <a:pt x="21" y="336"/>
                    </a:lnTo>
                    <a:lnTo>
                      <a:pt x="36" y="336"/>
                    </a:lnTo>
                    <a:lnTo>
                      <a:pt x="43" y="344"/>
                    </a:lnTo>
                    <a:lnTo>
                      <a:pt x="93" y="344"/>
                    </a:lnTo>
                    <a:lnTo>
                      <a:pt x="103" y="344"/>
                    </a:lnTo>
                    <a:lnTo>
                      <a:pt x="114" y="344"/>
                    </a:lnTo>
                    <a:lnTo>
                      <a:pt x="114" y="336"/>
                    </a:lnTo>
                    <a:lnTo>
                      <a:pt x="128" y="336"/>
                    </a:lnTo>
                    <a:lnTo>
                      <a:pt x="135" y="344"/>
                    </a:lnTo>
                    <a:lnTo>
                      <a:pt x="196" y="344"/>
                    </a:lnTo>
                    <a:lnTo>
                      <a:pt x="196" y="319"/>
                    </a:lnTo>
                    <a:lnTo>
                      <a:pt x="138" y="307"/>
                    </a:lnTo>
                    <a:lnTo>
                      <a:pt x="127" y="20"/>
                    </a:lnTo>
                    <a:lnTo>
                      <a:pt x="76" y="18"/>
                    </a:lnTo>
                    <a:lnTo>
                      <a:pt x="66" y="0"/>
                    </a:lnTo>
                    <a:lnTo>
                      <a:pt x="58" y="16"/>
                    </a:lnTo>
                    <a:lnTo>
                      <a:pt x="11" y="18"/>
                    </a:lnTo>
                    <a:lnTo>
                      <a:pt x="1" y="298"/>
                    </a:lnTo>
                    <a:lnTo>
                      <a:pt x="0" y="298"/>
                    </a:lnTo>
                    <a:close/>
                    <a:moveTo>
                      <a:pt x="46" y="307"/>
                    </a:moveTo>
                    <a:lnTo>
                      <a:pt x="63" y="37"/>
                    </a:lnTo>
                    <a:lnTo>
                      <a:pt x="70" y="37"/>
                    </a:lnTo>
                    <a:lnTo>
                      <a:pt x="93" y="298"/>
                    </a:lnTo>
                    <a:lnTo>
                      <a:pt x="92" y="298"/>
                    </a:lnTo>
                    <a:lnTo>
                      <a:pt x="93" y="298"/>
                    </a:lnTo>
                    <a:lnTo>
                      <a:pt x="93" y="317"/>
                    </a:lnTo>
                    <a:lnTo>
                      <a:pt x="46" y="30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03"/>
              <p:cNvSpPr>
                <a:spLocks/>
              </p:cNvSpPr>
              <p:nvPr/>
            </p:nvSpPr>
            <p:spPr bwMode="auto">
              <a:xfrm>
                <a:off x="4044" y="2392"/>
                <a:ext cx="72" cy="152"/>
              </a:xfrm>
              <a:custGeom>
                <a:avLst/>
                <a:gdLst>
                  <a:gd name="T0" fmla="*/ 64 w 72"/>
                  <a:gd name="T1" fmla="*/ 0 h 152"/>
                  <a:gd name="T2" fmla="*/ 52 w 72"/>
                  <a:gd name="T3" fmla="*/ 0 h 152"/>
                  <a:gd name="T4" fmla="*/ 36 w 72"/>
                  <a:gd name="T5" fmla="*/ 65 h 152"/>
                  <a:gd name="T6" fmla="*/ 16 w 72"/>
                  <a:gd name="T7" fmla="*/ 0 h 152"/>
                  <a:gd name="T8" fmla="*/ 8 w 72"/>
                  <a:gd name="T9" fmla="*/ 0 h 152"/>
                  <a:gd name="T10" fmla="*/ 0 w 72"/>
                  <a:gd name="T11" fmla="*/ 28 h 152"/>
                  <a:gd name="T12" fmla="*/ 6 w 72"/>
                  <a:gd name="T13" fmla="*/ 34 h 152"/>
                  <a:gd name="T14" fmla="*/ 0 w 72"/>
                  <a:gd name="T15" fmla="*/ 40 h 152"/>
                  <a:gd name="T16" fmla="*/ 36 w 72"/>
                  <a:gd name="T17" fmla="*/ 152 h 152"/>
                  <a:gd name="T18" fmla="*/ 72 w 72"/>
                  <a:gd name="T19" fmla="*/ 40 h 152"/>
                  <a:gd name="T20" fmla="*/ 65 w 72"/>
                  <a:gd name="T21" fmla="*/ 34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2" y="0"/>
                    </a:lnTo>
                    <a:lnTo>
                      <a:pt x="36" y="65"/>
                    </a:lnTo>
                    <a:lnTo>
                      <a:pt x="16" y="0"/>
                    </a:lnTo>
                    <a:lnTo>
                      <a:pt x="8" y="0"/>
                    </a:lnTo>
                    <a:lnTo>
                      <a:pt x="0" y="28"/>
                    </a:lnTo>
                    <a:lnTo>
                      <a:pt x="6" y="34"/>
                    </a:lnTo>
                    <a:lnTo>
                      <a:pt x="0" y="40"/>
                    </a:lnTo>
                    <a:lnTo>
                      <a:pt x="36" y="152"/>
                    </a:lnTo>
                    <a:lnTo>
                      <a:pt x="72" y="40"/>
                    </a:lnTo>
                    <a:lnTo>
                      <a:pt x="65" y="34"/>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04"/>
              <p:cNvSpPr>
                <a:spLocks/>
              </p:cNvSpPr>
              <p:nvPr/>
            </p:nvSpPr>
            <p:spPr bwMode="auto">
              <a:xfrm>
                <a:off x="3610" y="2392"/>
                <a:ext cx="72" cy="172"/>
              </a:xfrm>
              <a:custGeom>
                <a:avLst/>
                <a:gdLst>
                  <a:gd name="T0" fmla="*/ 64 w 72"/>
                  <a:gd name="T1" fmla="*/ 0 h 172"/>
                  <a:gd name="T2" fmla="*/ 9 w 72"/>
                  <a:gd name="T3" fmla="*/ 0 h 172"/>
                  <a:gd name="T4" fmla="*/ 0 w 72"/>
                  <a:gd name="T5" fmla="*/ 28 h 172"/>
                  <a:gd name="T6" fmla="*/ 6 w 72"/>
                  <a:gd name="T7" fmla="*/ 34 h 172"/>
                  <a:gd name="T8" fmla="*/ 0 w 72"/>
                  <a:gd name="T9" fmla="*/ 40 h 172"/>
                  <a:gd name="T10" fmla="*/ 36 w 72"/>
                  <a:gd name="T11" fmla="*/ 172 h 172"/>
                  <a:gd name="T12" fmla="*/ 72 w 72"/>
                  <a:gd name="T13" fmla="*/ 40 h 172"/>
                  <a:gd name="T14" fmla="*/ 67 w 72"/>
                  <a:gd name="T15" fmla="*/ 34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9" y="0"/>
                    </a:lnTo>
                    <a:lnTo>
                      <a:pt x="0" y="28"/>
                    </a:lnTo>
                    <a:lnTo>
                      <a:pt x="6" y="34"/>
                    </a:lnTo>
                    <a:lnTo>
                      <a:pt x="0" y="40"/>
                    </a:lnTo>
                    <a:lnTo>
                      <a:pt x="36" y="172"/>
                    </a:lnTo>
                    <a:lnTo>
                      <a:pt x="72" y="40"/>
                    </a:lnTo>
                    <a:lnTo>
                      <a:pt x="67" y="34"/>
                    </a:lnTo>
                    <a:lnTo>
                      <a:pt x="72" y="28"/>
                    </a:lnTo>
                    <a:lnTo>
                      <a:pt x="6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05"/>
              <p:cNvSpPr>
                <a:spLocks/>
              </p:cNvSpPr>
              <p:nvPr/>
            </p:nvSpPr>
            <p:spPr bwMode="auto">
              <a:xfrm>
                <a:off x="4057" y="2384"/>
                <a:ext cx="53" cy="118"/>
              </a:xfrm>
              <a:custGeom>
                <a:avLst/>
                <a:gdLst>
                  <a:gd name="T0" fmla="*/ 33 w 53"/>
                  <a:gd name="T1" fmla="*/ 12 h 118"/>
                  <a:gd name="T2" fmla="*/ 23 w 53"/>
                  <a:gd name="T3" fmla="*/ 39 h 118"/>
                  <a:gd name="T4" fmla="*/ 10 w 53"/>
                  <a:gd name="T5" fmla="*/ 12 h 118"/>
                  <a:gd name="T6" fmla="*/ 0 w 53"/>
                  <a:gd name="T7" fmla="*/ 4 h 118"/>
                  <a:gd name="T8" fmla="*/ 0 w 53"/>
                  <a:gd name="T9" fmla="*/ 25 h 118"/>
                  <a:gd name="T10" fmla="*/ 23 w 53"/>
                  <a:gd name="T11" fmla="*/ 118 h 118"/>
                  <a:gd name="T12" fmla="*/ 46 w 53"/>
                  <a:gd name="T13" fmla="*/ 25 h 118"/>
                  <a:gd name="T14" fmla="*/ 53 w 53"/>
                  <a:gd name="T15" fmla="*/ 0 h 118"/>
                  <a:gd name="T16" fmla="*/ 33 w 53"/>
                  <a:gd name="T1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18">
                    <a:moveTo>
                      <a:pt x="33" y="12"/>
                    </a:moveTo>
                    <a:lnTo>
                      <a:pt x="23" y="39"/>
                    </a:lnTo>
                    <a:lnTo>
                      <a:pt x="10" y="12"/>
                    </a:lnTo>
                    <a:lnTo>
                      <a:pt x="0" y="4"/>
                    </a:lnTo>
                    <a:lnTo>
                      <a:pt x="0" y="25"/>
                    </a:lnTo>
                    <a:lnTo>
                      <a:pt x="23" y="118"/>
                    </a:lnTo>
                    <a:lnTo>
                      <a:pt x="46" y="25"/>
                    </a:lnTo>
                    <a:lnTo>
                      <a:pt x="53" y="0"/>
                    </a:lnTo>
                    <a:lnTo>
                      <a:pt x="3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06"/>
              <p:cNvSpPr>
                <a:spLocks/>
              </p:cNvSpPr>
              <p:nvPr/>
            </p:nvSpPr>
            <p:spPr bwMode="auto">
              <a:xfrm>
                <a:off x="4123" y="2405"/>
                <a:ext cx="88" cy="198"/>
              </a:xfrm>
              <a:custGeom>
                <a:avLst/>
                <a:gdLst>
                  <a:gd name="T0" fmla="*/ 111 w 187"/>
                  <a:gd name="T1" fmla="*/ 421 h 421"/>
                  <a:gd name="T2" fmla="*/ 48 w 187"/>
                  <a:gd name="T3" fmla="*/ 360 h 421"/>
                  <a:gd name="T4" fmla="*/ 98 w 187"/>
                  <a:gd name="T5" fmla="*/ 238 h 421"/>
                  <a:gd name="T6" fmla="*/ 0 w 187"/>
                  <a:gd name="T7" fmla="*/ 78 h 421"/>
                  <a:gd name="T8" fmla="*/ 14 w 187"/>
                  <a:gd name="T9" fmla="*/ 0 h 421"/>
                  <a:gd name="T10" fmla="*/ 49 w 187"/>
                  <a:gd name="T11" fmla="*/ 4 h 421"/>
                  <a:gd name="T12" fmla="*/ 186 w 187"/>
                  <a:gd name="T13" fmla="*/ 239 h 421"/>
                  <a:gd name="T14" fmla="*/ 111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1" y="421"/>
                    </a:moveTo>
                    <a:cubicBezTo>
                      <a:pt x="48" y="360"/>
                      <a:pt x="48" y="360"/>
                      <a:pt x="48" y="360"/>
                    </a:cubicBezTo>
                    <a:cubicBezTo>
                      <a:pt x="80" y="327"/>
                      <a:pt x="97" y="284"/>
                      <a:pt x="98" y="238"/>
                    </a:cubicBezTo>
                    <a:cubicBezTo>
                      <a:pt x="98" y="170"/>
                      <a:pt x="61" y="108"/>
                      <a:pt x="0" y="78"/>
                    </a:cubicBezTo>
                    <a:cubicBezTo>
                      <a:pt x="14" y="0"/>
                      <a:pt x="14" y="0"/>
                      <a:pt x="14" y="0"/>
                    </a:cubicBezTo>
                    <a:cubicBezTo>
                      <a:pt x="17" y="2"/>
                      <a:pt x="46" y="3"/>
                      <a:pt x="49" y="4"/>
                    </a:cubicBezTo>
                    <a:cubicBezTo>
                      <a:pt x="134" y="52"/>
                      <a:pt x="187" y="140"/>
                      <a:pt x="186" y="239"/>
                    </a:cubicBezTo>
                    <a:cubicBezTo>
                      <a:pt x="185" y="307"/>
                      <a:pt x="159" y="372"/>
                      <a:pt x="111" y="421"/>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107"/>
              <p:cNvSpPr>
                <a:spLocks/>
              </p:cNvSpPr>
              <p:nvPr/>
            </p:nvSpPr>
            <p:spPr bwMode="auto">
              <a:xfrm>
                <a:off x="4095" y="2602"/>
                <a:ext cx="48" cy="29"/>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108"/>
              <p:cNvSpPr>
                <a:spLocks/>
              </p:cNvSpPr>
              <p:nvPr/>
            </p:nvSpPr>
            <p:spPr bwMode="auto">
              <a:xfrm>
                <a:off x="4021" y="2601"/>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Oval 109"/>
              <p:cNvSpPr>
                <a:spLocks noChangeArrowheads="1"/>
              </p:cNvSpPr>
              <p:nvPr/>
            </p:nvSpPr>
            <p:spPr bwMode="auto">
              <a:xfrm>
                <a:off x="4075" y="2575"/>
                <a:ext cx="10" cy="1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110"/>
              <p:cNvSpPr>
                <a:spLocks/>
              </p:cNvSpPr>
              <p:nvPr/>
            </p:nvSpPr>
            <p:spPr bwMode="auto">
              <a:xfrm>
                <a:off x="3680" y="2452"/>
                <a:ext cx="20" cy="14"/>
              </a:xfrm>
              <a:custGeom>
                <a:avLst/>
                <a:gdLst>
                  <a:gd name="T0" fmla="*/ 0 w 20"/>
                  <a:gd name="T1" fmla="*/ 14 h 14"/>
                  <a:gd name="T2" fmla="*/ 4 w 20"/>
                  <a:gd name="T3" fmla="*/ 3 h 14"/>
                  <a:gd name="T4" fmla="*/ 10 w 20"/>
                  <a:gd name="T5" fmla="*/ 5 h 14"/>
                  <a:gd name="T6" fmla="*/ 15 w 20"/>
                  <a:gd name="T7" fmla="*/ 0 h 14"/>
                  <a:gd name="T8" fmla="*/ 20 w 20"/>
                  <a:gd name="T9" fmla="*/ 5 h 14"/>
                  <a:gd name="T10" fmla="*/ 10 w 20"/>
                  <a:gd name="T11" fmla="*/ 10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4" y="3"/>
                    </a:lnTo>
                    <a:lnTo>
                      <a:pt x="10" y="5"/>
                    </a:lnTo>
                    <a:lnTo>
                      <a:pt x="15" y="0"/>
                    </a:lnTo>
                    <a:lnTo>
                      <a:pt x="20" y="5"/>
                    </a:lnTo>
                    <a:lnTo>
                      <a:pt x="10" y="1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111"/>
              <p:cNvSpPr>
                <a:spLocks/>
              </p:cNvSpPr>
              <p:nvPr/>
            </p:nvSpPr>
            <p:spPr bwMode="auto">
              <a:xfrm>
                <a:off x="3659" y="2598"/>
                <a:ext cx="49" cy="29"/>
              </a:xfrm>
              <a:custGeom>
                <a:avLst/>
                <a:gdLst>
                  <a:gd name="T0" fmla="*/ 49 w 49"/>
                  <a:gd name="T1" fmla="*/ 29 h 29"/>
                  <a:gd name="T2" fmla="*/ 0 w 49"/>
                  <a:gd name="T3" fmla="*/ 13 h 29"/>
                  <a:gd name="T4" fmla="*/ 0 w 49"/>
                  <a:gd name="T5" fmla="*/ 0 h 29"/>
                  <a:gd name="T6" fmla="*/ 49 w 49"/>
                  <a:gd name="T7" fmla="*/ 16 h 29"/>
                  <a:gd name="T8" fmla="*/ 49 w 49"/>
                  <a:gd name="T9" fmla="*/ 29 h 29"/>
                </a:gdLst>
                <a:ahLst/>
                <a:cxnLst>
                  <a:cxn ang="0">
                    <a:pos x="T0" y="T1"/>
                  </a:cxn>
                  <a:cxn ang="0">
                    <a:pos x="T2" y="T3"/>
                  </a:cxn>
                  <a:cxn ang="0">
                    <a:pos x="T4" y="T5"/>
                  </a:cxn>
                  <a:cxn ang="0">
                    <a:pos x="T6" y="T7"/>
                  </a:cxn>
                  <a:cxn ang="0">
                    <a:pos x="T8" y="T9"/>
                  </a:cxn>
                </a:cxnLst>
                <a:rect l="0" t="0" r="r" b="b"/>
                <a:pathLst>
                  <a:path w="49" h="29">
                    <a:moveTo>
                      <a:pt x="49" y="29"/>
                    </a:moveTo>
                    <a:lnTo>
                      <a:pt x="0" y="13"/>
                    </a:lnTo>
                    <a:lnTo>
                      <a:pt x="0" y="0"/>
                    </a:lnTo>
                    <a:lnTo>
                      <a:pt x="49" y="16"/>
                    </a:lnTo>
                    <a:lnTo>
                      <a:pt x="4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12"/>
              <p:cNvSpPr>
                <a:spLocks/>
              </p:cNvSpPr>
              <p:nvPr/>
            </p:nvSpPr>
            <p:spPr bwMode="auto">
              <a:xfrm>
                <a:off x="3585" y="2598"/>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113"/>
              <p:cNvSpPr>
                <a:spLocks/>
              </p:cNvSpPr>
              <p:nvPr/>
            </p:nvSpPr>
            <p:spPr bwMode="auto">
              <a:xfrm>
                <a:off x="3658" y="2455"/>
                <a:ext cx="43" cy="22"/>
              </a:xfrm>
              <a:custGeom>
                <a:avLst/>
                <a:gdLst>
                  <a:gd name="T0" fmla="*/ 0 w 43"/>
                  <a:gd name="T1" fmla="*/ 15 h 22"/>
                  <a:gd name="T2" fmla="*/ 43 w 43"/>
                  <a:gd name="T3" fmla="*/ 0 h 22"/>
                  <a:gd name="T4" fmla="*/ 43 w 43"/>
                  <a:gd name="T5" fmla="*/ 7 h 22"/>
                  <a:gd name="T6" fmla="*/ 0 w 43"/>
                  <a:gd name="T7" fmla="*/ 22 h 22"/>
                  <a:gd name="T8" fmla="*/ 0 w 43"/>
                  <a:gd name="T9" fmla="*/ 15 h 22"/>
                </a:gdLst>
                <a:ahLst/>
                <a:cxnLst>
                  <a:cxn ang="0">
                    <a:pos x="T0" y="T1"/>
                  </a:cxn>
                  <a:cxn ang="0">
                    <a:pos x="T2" y="T3"/>
                  </a:cxn>
                  <a:cxn ang="0">
                    <a:pos x="T4" y="T5"/>
                  </a:cxn>
                  <a:cxn ang="0">
                    <a:pos x="T6" y="T7"/>
                  </a:cxn>
                  <a:cxn ang="0">
                    <a:pos x="T8" y="T9"/>
                  </a:cxn>
                </a:cxnLst>
                <a:rect l="0" t="0" r="r" b="b"/>
                <a:pathLst>
                  <a:path w="43" h="22">
                    <a:moveTo>
                      <a:pt x="0" y="15"/>
                    </a:moveTo>
                    <a:lnTo>
                      <a:pt x="43" y="0"/>
                    </a:lnTo>
                    <a:lnTo>
                      <a:pt x="43" y="7"/>
                    </a:lnTo>
                    <a:lnTo>
                      <a:pt x="0" y="22"/>
                    </a:lnTo>
                    <a:lnTo>
                      <a:pt x="0"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Oval 114"/>
              <p:cNvSpPr>
                <a:spLocks noChangeArrowheads="1"/>
              </p:cNvSpPr>
              <p:nvPr/>
            </p:nvSpPr>
            <p:spPr bwMode="auto">
              <a:xfrm>
                <a:off x="3646" y="2575"/>
                <a:ext cx="10" cy="1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115"/>
              <p:cNvSpPr>
                <a:spLocks/>
              </p:cNvSpPr>
              <p:nvPr/>
            </p:nvSpPr>
            <p:spPr bwMode="auto">
              <a:xfrm>
                <a:off x="3682" y="2406"/>
                <a:ext cx="104" cy="169"/>
              </a:xfrm>
              <a:custGeom>
                <a:avLst/>
                <a:gdLst>
                  <a:gd name="T0" fmla="*/ 100 w 221"/>
                  <a:gd name="T1" fmla="*/ 359 h 359"/>
                  <a:gd name="T2" fmla="*/ 59 w 221"/>
                  <a:gd name="T3" fmla="*/ 286 h 359"/>
                  <a:gd name="T4" fmla="*/ 130 w 221"/>
                  <a:gd name="T5" fmla="*/ 192 h 359"/>
                  <a:gd name="T6" fmla="*/ 29 w 221"/>
                  <a:gd name="T7" fmla="*/ 95 h 359"/>
                  <a:gd name="T8" fmla="*/ 0 w 221"/>
                  <a:gd name="T9" fmla="*/ 18 h 359"/>
                  <a:gd name="T10" fmla="*/ 107 w 221"/>
                  <a:gd name="T11" fmla="*/ 39 h 359"/>
                  <a:gd name="T12" fmla="*/ 195 w 221"/>
                  <a:gd name="T13" fmla="*/ 129 h 359"/>
                  <a:gd name="T14" fmla="*/ 207 w 221"/>
                  <a:gd name="T15" fmla="*/ 248 h 359"/>
                  <a:gd name="T16" fmla="*/ 100 w 221"/>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59">
                    <a:moveTo>
                      <a:pt x="100" y="359"/>
                    </a:moveTo>
                    <a:cubicBezTo>
                      <a:pt x="59" y="286"/>
                      <a:pt x="59" y="286"/>
                      <a:pt x="59" y="286"/>
                    </a:cubicBezTo>
                    <a:cubicBezTo>
                      <a:pt x="113" y="256"/>
                      <a:pt x="137" y="225"/>
                      <a:pt x="130" y="192"/>
                    </a:cubicBezTo>
                    <a:cubicBezTo>
                      <a:pt x="119" y="140"/>
                      <a:pt x="48" y="97"/>
                      <a:pt x="29" y="95"/>
                    </a:cubicBezTo>
                    <a:cubicBezTo>
                      <a:pt x="31" y="95"/>
                      <a:pt x="0" y="18"/>
                      <a:pt x="0" y="18"/>
                    </a:cubicBezTo>
                    <a:cubicBezTo>
                      <a:pt x="33" y="0"/>
                      <a:pt x="76" y="20"/>
                      <a:pt x="107" y="39"/>
                    </a:cubicBezTo>
                    <a:cubicBezTo>
                      <a:pt x="144" y="62"/>
                      <a:pt x="176" y="95"/>
                      <a:pt x="195" y="129"/>
                    </a:cubicBezTo>
                    <a:cubicBezTo>
                      <a:pt x="216" y="168"/>
                      <a:pt x="221" y="210"/>
                      <a:pt x="207" y="248"/>
                    </a:cubicBezTo>
                    <a:cubicBezTo>
                      <a:pt x="192" y="291"/>
                      <a:pt x="156" y="328"/>
                      <a:pt x="100" y="359"/>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116"/>
              <p:cNvSpPr>
                <a:spLocks/>
              </p:cNvSpPr>
              <p:nvPr/>
            </p:nvSpPr>
            <p:spPr bwMode="auto">
              <a:xfrm>
                <a:off x="3623" y="2388"/>
                <a:ext cx="46" cy="92"/>
              </a:xfrm>
              <a:custGeom>
                <a:avLst/>
                <a:gdLst>
                  <a:gd name="T0" fmla="*/ 19 w 46"/>
                  <a:gd name="T1" fmla="*/ 3 h 92"/>
                  <a:gd name="T2" fmla="*/ 29 w 46"/>
                  <a:gd name="T3" fmla="*/ 3 h 92"/>
                  <a:gd name="T4" fmla="*/ 46 w 46"/>
                  <a:gd name="T5" fmla="*/ 0 h 92"/>
                  <a:gd name="T6" fmla="*/ 46 w 46"/>
                  <a:gd name="T7" fmla="*/ 21 h 92"/>
                  <a:gd name="T8" fmla="*/ 33 w 46"/>
                  <a:gd name="T9" fmla="*/ 88 h 92"/>
                  <a:gd name="T10" fmla="*/ 26 w 46"/>
                  <a:gd name="T11" fmla="*/ 23 h 92"/>
                  <a:gd name="T12" fmla="*/ 31 w 46"/>
                  <a:gd name="T13" fmla="*/ 13 h 92"/>
                  <a:gd name="T14" fmla="*/ 29 w 46"/>
                  <a:gd name="T15" fmla="*/ 9 h 92"/>
                  <a:gd name="T16" fmla="*/ 19 w 46"/>
                  <a:gd name="T17" fmla="*/ 9 h 92"/>
                  <a:gd name="T18" fmla="*/ 16 w 46"/>
                  <a:gd name="T19" fmla="*/ 13 h 92"/>
                  <a:gd name="T20" fmla="*/ 22 w 46"/>
                  <a:gd name="T21" fmla="*/ 22 h 92"/>
                  <a:gd name="T22" fmla="*/ 14 w 46"/>
                  <a:gd name="T23" fmla="*/ 92 h 92"/>
                  <a:gd name="T24" fmla="*/ 0 w 46"/>
                  <a:gd name="T25" fmla="*/ 21 h 92"/>
                  <a:gd name="T26" fmla="*/ 0 w 46"/>
                  <a:gd name="T27" fmla="*/ 0 h 92"/>
                  <a:gd name="T28" fmla="*/ 19 w 46"/>
                  <a:gd name="T29"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2">
                    <a:moveTo>
                      <a:pt x="19" y="3"/>
                    </a:moveTo>
                    <a:lnTo>
                      <a:pt x="29" y="3"/>
                    </a:lnTo>
                    <a:lnTo>
                      <a:pt x="46" y="0"/>
                    </a:lnTo>
                    <a:lnTo>
                      <a:pt x="46" y="21"/>
                    </a:lnTo>
                    <a:lnTo>
                      <a:pt x="33" y="88"/>
                    </a:lnTo>
                    <a:lnTo>
                      <a:pt x="26" y="23"/>
                    </a:lnTo>
                    <a:lnTo>
                      <a:pt x="31" y="13"/>
                    </a:lnTo>
                    <a:lnTo>
                      <a:pt x="29" y="9"/>
                    </a:lnTo>
                    <a:lnTo>
                      <a:pt x="19" y="9"/>
                    </a:lnTo>
                    <a:lnTo>
                      <a:pt x="16" y="13"/>
                    </a:lnTo>
                    <a:lnTo>
                      <a:pt x="22" y="22"/>
                    </a:lnTo>
                    <a:lnTo>
                      <a:pt x="14" y="92"/>
                    </a:lnTo>
                    <a:lnTo>
                      <a:pt x="0" y="21"/>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117"/>
              <p:cNvSpPr>
                <a:spLocks/>
              </p:cNvSpPr>
              <p:nvPr/>
            </p:nvSpPr>
            <p:spPr bwMode="auto">
              <a:xfrm>
                <a:off x="3596" y="2415"/>
                <a:ext cx="196" cy="126"/>
              </a:xfrm>
              <a:custGeom>
                <a:avLst/>
                <a:gdLst>
                  <a:gd name="T0" fmla="*/ 417 w 417"/>
                  <a:gd name="T1" fmla="*/ 267 h 267"/>
                  <a:gd name="T2" fmla="*/ 417 w 417"/>
                  <a:gd name="T3" fmla="*/ 179 h 267"/>
                  <a:gd name="T4" fmla="*/ 135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2" y="117"/>
                      <a:pt x="135" y="66"/>
                    </a:cubicBezTo>
                    <a:cubicBezTo>
                      <a:pt x="88" y="31"/>
                      <a:pt x="47" y="0"/>
                      <a:pt x="0" y="0"/>
                    </a:cubicBezTo>
                    <a:cubicBezTo>
                      <a:pt x="0" y="88"/>
                      <a:pt x="0" y="88"/>
                      <a:pt x="0" y="88"/>
                    </a:cubicBezTo>
                    <a:cubicBezTo>
                      <a:pt x="18" y="88"/>
                      <a:pt x="49" y="112"/>
                      <a:pt x="82" y="137"/>
                    </a:cubicBezTo>
                    <a:cubicBezTo>
                      <a:pt x="155" y="192"/>
                      <a:pt x="256" y="267"/>
                      <a:pt x="417" y="267"/>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118"/>
              <p:cNvSpPr>
                <a:spLocks/>
              </p:cNvSpPr>
              <p:nvPr/>
            </p:nvSpPr>
            <p:spPr bwMode="auto">
              <a:xfrm>
                <a:off x="3573" y="2449"/>
                <a:ext cx="219" cy="92"/>
              </a:xfrm>
              <a:custGeom>
                <a:avLst/>
                <a:gdLst>
                  <a:gd name="T0" fmla="*/ 0 w 465"/>
                  <a:gd name="T1" fmla="*/ 0 h 196"/>
                  <a:gd name="T2" fmla="*/ 0 w 465"/>
                  <a:gd name="T3" fmla="*/ 23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3"/>
                      <a:pt x="0" y="23"/>
                      <a:pt x="0" y="23"/>
                    </a:cubicBezTo>
                    <a:cubicBezTo>
                      <a:pt x="20" y="23"/>
                      <a:pt x="55" y="45"/>
                      <a:pt x="91" y="69"/>
                    </a:cubicBezTo>
                    <a:cubicBezTo>
                      <a:pt x="173" y="123"/>
                      <a:pt x="285" y="196"/>
                      <a:pt x="465" y="196"/>
                    </a:cubicBezTo>
                    <a:cubicBezTo>
                      <a:pt x="465" y="171"/>
                      <a:pt x="465" y="171"/>
                      <a:pt x="465" y="171"/>
                    </a:cubicBezTo>
                    <a:cubicBezTo>
                      <a:pt x="309" y="171"/>
                      <a:pt x="210" y="110"/>
                      <a:pt x="130" y="61"/>
                    </a:cubicBezTo>
                    <a:cubicBezTo>
                      <a:pt x="85" y="33"/>
                      <a:pt x="44" y="8"/>
                      <a:pt x="0"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Oval 119"/>
              <p:cNvSpPr>
                <a:spLocks noChangeArrowheads="1"/>
              </p:cNvSpPr>
              <p:nvPr/>
            </p:nvSpPr>
            <p:spPr bwMode="auto">
              <a:xfrm>
                <a:off x="3680" y="2318"/>
                <a:ext cx="5" cy="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120"/>
              <p:cNvSpPr>
                <a:spLocks/>
              </p:cNvSpPr>
              <p:nvPr/>
            </p:nvSpPr>
            <p:spPr bwMode="auto">
              <a:xfrm>
                <a:off x="4030" y="2260"/>
                <a:ext cx="90" cy="93"/>
              </a:xfrm>
              <a:custGeom>
                <a:avLst/>
                <a:gdLst>
                  <a:gd name="T0" fmla="*/ 0 w 190"/>
                  <a:gd name="T1" fmla="*/ 38 h 199"/>
                  <a:gd name="T2" fmla="*/ 94 w 190"/>
                  <a:gd name="T3" fmla="*/ 6 h 199"/>
                  <a:gd name="T4" fmla="*/ 180 w 190"/>
                  <a:gd name="T5" fmla="*/ 127 h 199"/>
                  <a:gd name="T6" fmla="*/ 130 w 190"/>
                  <a:gd name="T7" fmla="*/ 199 h 199"/>
                  <a:gd name="T8" fmla="*/ 102 w 190"/>
                  <a:gd name="T9" fmla="*/ 91 h 199"/>
                  <a:gd name="T10" fmla="*/ 0 w 190"/>
                  <a:gd name="T11" fmla="*/ 38 h 199"/>
                </a:gdLst>
                <a:ahLst/>
                <a:cxnLst>
                  <a:cxn ang="0">
                    <a:pos x="T0" y="T1"/>
                  </a:cxn>
                  <a:cxn ang="0">
                    <a:pos x="T2" y="T3"/>
                  </a:cxn>
                  <a:cxn ang="0">
                    <a:pos x="T4" y="T5"/>
                  </a:cxn>
                  <a:cxn ang="0">
                    <a:pos x="T6" y="T7"/>
                  </a:cxn>
                  <a:cxn ang="0">
                    <a:pos x="T8" y="T9"/>
                  </a:cxn>
                  <a:cxn ang="0">
                    <a:pos x="T10" y="T11"/>
                  </a:cxn>
                </a:cxnLst>
                <a:rect l="0" t="0" r="r" b="b"/>
                <a:pathLst>
                  <a:path w="190" h="199">
                    <a:moveTo>
                      <a:pt x="0" y="38"/>
                    </a:moveTo>
                    <a:cubicBezTo>
                      <a:pt x="23" y="13"/>
                      <a:pt x="58" y="0"/>
                      <a:pt x="94" y="6"/>
                    </a:cubicBezTo>
                    <a:cubicBezTo>
                      <a:pt x="151" y="16"/>
                      <a:pt x="190" y="70"/>
                      <a:pt x="180" y="127"/>
                    </a:cubicBezTo>
                    <a:cubicBezTo>
                      <a:pt x="177" y="145"/>
                      <a:pt x="146" y="195"/>
                      <a:pt x="130" y="199"/>
                    </a:cubicBezTo>
                    <a:cubicBezTo>
                      <a:pt x="129" y="199"/>
                      <a:pt x="92" y="170"/>
                      <a:pt x="102" y="91"/>
                    </a:cubicBezTo>
                    <a:cubicBezTo>
                      <a:pt x="102" y="91"/>
                      <a:pt x="32" y="96"/>
                      <a:pt x="0" y="3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121"/>
              <p:cNvSpPr>
                <a:spLocks/>
              </p:cNvSpPr>
              <p:nvPr/>
            </p:nvSpPr>
            <p:spPr bwMode="auto">
              <a:xfrm>
                <a:off x="4083" y="2353"/>
                <a:ext cx="70" cy="77"/>
              </a:xfrm>
              <a:custGeom>
                <a:avLst/>
                <a:gdLst>
                  <a:gd name="T0" fmla="*/ 18 w 149"/>
                  <a:gd name="T1" fmla="*/ 0 h 165"/>
                  <a:gd name="T2" fmla="*/ 138 w 149"/>
                  <a:gd name="T3" fmla="*/ 165 h 165"/>
                  <a:gd name="T4" fmla="*/ 18 w 149"/>
                  <a:gd name="T5" fmla="*/ 0 h 165"/>
                </a:gdLst>
                <a:ahLst/>
                <a:cxnLst>
                  <a:cxn ang="0">
                    <a:pos x="T0" y="T1"/>
                  </a:cxn>
                  <a:cxn ang="0">
                    <a:pos x="T2" y="T3"/>
                  </a:cxn>
                  <a:cxn ang="0">
                    <a:pos x="T4" y="T5"/>
                  </a:cxn>
                </a:cxnLst>
                <a:rect l="0" t="0" r="r" b="b"/>
                <a:pathLst>
                  <a:path w="149" h="165">
                    <a:moveTo>
                      <a:pt x="18" y="0"/>
                    </a:moveTo>
                    <a:cubicBezTo>
                      <a:pt x="18" y="0"/>
                      <a:pt x="149" y="40"/>
                      <a:pt x="138" y="165"/>
                    </a:cubicBezTo>
                    <a:cubicBezTo>
                      <a:pt x="138" y="165"/>
                      <a:pt x="0" y="139"/>
                      <a:pt x="18"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53709" y="3299243"/>
              <a:ext cx="1291508" cy="307777"/>
            </a:xfrm>
            <a:prstGeom prst="rect">
              <a:avLst/>
            </a:prstGeom>
            <a:noFill/>
          </p:spPr>
          <p:txBody>
            <a:bodyPr wrap="none" lIns="0" tIns="0" rIns="0" bIns="0" rtlCol="0">
              <a:spAutoFit/>
            </a:bodyPr>
            <a:lstStyle/>
            <a:p>
              <a:pPr algn="ctr"/>
              <a:r>
                <a:rPr lang="en-US" sz="2000" spc="-70" dirty="0">
                  <a:solidFill>
                    <a:schemeClr val="bg1"/>
                  </a:solidFill>
                </a:rPr>
                <a:t>Introduction</a:t>
              </a:r>
              <a:endParaRPr lang="en-GB" sz="2000" spc="-70" dirty="0">
                <a:solidFill>
                  <a:schemeClr val="bg1"/>
                </a:solidFill>
              </a:endParaRPr>
            </a:p>
          </p:txBody>
        </p:sp>
      </p:grpSp>
      <p:sp>
        <p:nvSpPr>
          <p:cNvPr id="3" name="Title 2"/>
          <p:cNvSpPr>
            <a:spLocks noGrp="1"/>
          </p:cNvSpPr>
          <p:nvPr>
            <p:ph type="title"/>
          </p:nvPr>
        </p:nvSpPr>
        <p:spPr/>
        <p:txBody>
          <a:bodyPr/>
          <a:lstStyle/>
          <a:p>
            <a:r>
              <a:rPr lang="en-US" dirty="0"/>
              <a:t>Agenda</a:t>
            </a:r>
            <a:endParaRPr lang="en-GB" dirty="0"/>
          </a:p>
        </p:txBody>
      </p:sp>
      <p:sp>
        <p:nvSpPr>
          <p:cNvPr id="72" name="Content Placeholder 6"/>
          <p:cNvSpPr txBox="1">
            <a:spLocks/>
          </p:cNvSpPr>
          <p:nvPr/>
        </p:nvSpPr>
        <p:spPr>
          <a:xfrm>
            <a:off x="379413" y="1388226"/>
            <a:ext cx="11525250" cy="5290388"/>
          </a:xfrm>
          <a:prstGeom prst="rect">
            <a:avLst/>
          </a:prstGeom>
        </p:spPr>
        <p:txBody>
          <a:bodyPr vert="horz" lIns="0" tIns="0" rIns="0" bIns="0" rtlCol="0">
            <a:norm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a:p>
        </p:txBody>
      </p:sp>
      <p:grpSp>
        <p:nvGrpSpPr>
          <p:cNvPr id="9" name="Group 8"/>
          <p:cNvGrpSpPr/>
          <p:nvPr/>
        </p:nvGrpSpPr>
        <p:grpSpPr>
          <a:xfrm>
            <a:off x="3973528" y="2640198"/>
            <a:ext cx="1891529" cy="1802985"/>
            <a:chOff x="3973528" y="2640198"/>
            <a:chExt cx="1891529" cy="1802985"/>
          </a:xfrm>
        </p:grpSpPr>
        <p:grpSp>
          <p:nvGrpSpPr>
            <p:cNvPr id="73" name="Group 72"/>
            <p:cNvGrpSpPr>
              <a:grpSpLocks noChangeAspect="1"/>
            </p:cNvGrpSpPr>
            <p:nvPr/>
          </p:nvGrpSpPr>
          <p:grpSpPr>
            <a:xfrm>
              <a:off x="4062072" y="2640198"/>
              <a:ext cx="1802985" cy="1802985"/>
              <a:chOff x="1338263" y="3687763"/>
              <a:chExt cx="1338263" cy="1435100"/>
            </a:xfrm>
          </p:grpSpPr>
          <p:sp>
            <p:nvSpPr>
              <p:cNvPr id="74" name="Freeform 6"/>
              <p:cNvSpPr>
                <a:spLocks/>
              </p:cNvSpPr>
              <p:nvPr/>
            </p:nvSpPr>
            <p:spPr bwMode="auto">
              <a:xfrm>
                <a:off x="1539875" y="3752851"/>
                <a:ext cx="261938" cy="377825"/>
              </a:xfrm>
              <a:custGeom>
                <a:avLst/>
                <a:gdLst>
                  <a:gd name="T0" fmla="*/ 411 w 411"/>
                  <a:gd name="T1" fmla="*/ 157 h 595"/>
                  <a:gd name="T2" fmla="*/ 284 w 411"/>
                  <a:gd name="T3" fmla="*/ 53 h 595"/>
                  <a:gd name="T4" fmla="*/ 178 w 411"/>
                  <a:gd name="T5" fmla="*/ 189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7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7"/>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7"/>
              <p:cNvSpPr>
                <a:spLocks/>
              </p:cNvSpPr>
              <p:nvPr/>
            </p:nvSpPr>
            <p:spPr bwMode="auto">
              <a:xfrm>
                <a:off x="1497013" y="4043363"/>
                <a:ext cx="163513" cy="139700"/>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
              <p:cNvSpPr>
                <a:spLocks/>
              </p:cNvSpPr>
              <p:nvPr/>
            </p:nvSpPr>
            <p:spPr bwMode="auto">
              <a:xfrm>
                <a:off x="1338263" y="4086226"/>
                <a:ext cx="374650" cy="709613"/>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Oval 9"/>
              <p:cNvSpPr>
                <a:spLocks noChangeArrowheads="1"/>
              </p:cNvSpPr>
              <p:nvPr/>
            </p:nvSpPr>
            <p:spPr bwMode="auto">
              <a:xfrm>
                <a:off x="1558925" y="4184651"/>
                <a:ext cx="31750"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10"/>
              <p:cNvSpPr>
                <a:spLocks/>
              </p:cNvSpPr>
              <p:nvPr/>
            </p:nvSpPr>
            <p:spPr bwMode="auto">
              <a:xfrm>
                <a:off x="2193925" y="4678363"/>
                <a:ext cx="260350" cy="377825"/>
              </a:xfrm>
              <a:custGeom>
                <a:avLst/>
                <a:gdLst>
                  <a:gd name="T0" fmla="*/ 76 w 411"/>
                  <a:gd name="T1" fmla="*/ 104 h 595"/>
                  <a:gd name="T2" fmla="*/ 76 w 411"/>
                  <a:gd name="T3" fmla="*/ 104 h 595"/>
                  <a:gd name="T4" fmla="*/ 75 w 411"/>
                  <a:gd name="T5" fmla="*/ 104 h 595"/>
                  <a:gd name="T6" fmla="*/ 57 w 411"/>
                  <a:gd name="T7" fmla="*/ 173 h 595"/>
                  <a:gd name="T8" fmla="*/ 31 w 411"/>
                  <a:gd name="T9" fmla="*/ 273 h 595"/>
                  <a:gd name="T10" fmla="*/ 0 w 411"/>
                  <a:gd name="T11" fmla="*/ 391 h 595"/>
                  <a:gd name="T12" fmla="*/ 74 w 411"/>
                  <a:gd name="T13" fmla="*/ 348 h 595"/>
                  <a:gd name="T14" fmla="*/ 119 w 411"/>
                  <a:gd name="T15" fmla="*/ 199 h 595"/>
                  <a:gd name="T16" fmla="*/ 192 w 411"/>
                  <a:gd name="T17" fmla="*/ 170 h 595"/>
                  <a:gd name="T18" fmla="*/ 202 w 411"/>
                  <a:gd name="T19" fmla="*/ 309 h 595"/>
                  <a:gd name="T20" fmla="*/ 124 w 411"/>
                  <a:gd name="T21" fmla="*/ 465 h 595"/>
                  <a:gd name="T22" fmla="*/ 82 w 411"/>
                  <a:gd name="T23" fmla="*/ 430 h 595"/>
                  <a:gd name="T24" fmla="*/ 1 w 411"/>
                  <a:gd name="T25" fmla="*/ 438 h 595"/>
                  <a:gd name="T26" fmla="*/ 127 w 411"/>
                  <a:gd name="T27" fmla="*/ 542 h 595"/>
                  <a:gd name="T28" fmla="*/ 234 w 411"/>
                  <a:gd name="T29" fmla="*/ 406 h 595"/>
                  <a:gd name="T30" fmla="*/ 137 w 411"/>
                  <a:gd name="T31" fmla="*/ 551 h 595"/>
                  <a:gd name="T32" fmla="*/ 185 w 411"/>
                  <a:gd name="T33" fmla="*/ 589 h 595"/>
                  <a:gd name="T34" fmla="*/ 279 w 411"/>
                  <a:gd name="T35" fmla="*/ 430 h 595"/>
                  <a:gd name="T36" fmla="*/ 203 w 411"/>
                  <a:gd name="T37" fmla="*/ 595 h 595"/>
                  <a:gd name="T38" fmla="*/ 285 w 411"/>
                  <a:gd name="T39" fmla="*/ 565 h 595"/>
                  <a:gd name="T40" fmla="*/ 326 w 411"/>
                  <a:gd name="T41" fmla="*/ 464 h 595"/>
                  <a:gd name="T42" fmla="*/ 300 w 411"/>
                  <a:gd name="T43" fmla="*/ 560 h 595"/>
                  <a:gd name="T44" fmla="*/ 356 w 411"/>
                  <a:gd name="T45" fmla="*/ 539 h 595"/>
                  <a:gd name="T46" fmla="*/ 399 w 411"/>
                  <a:gd name="T47" fmla="*/ 141 h 595"/>
                  <a:gd name="T48" fmla="*/ 411 w 411"/>
                  <a:gd name="T49" fmla="*/ 126 h 595"/>
                  <a:gd name="T50" fmla="*/ 236 w 411"/>
                  <a:gd name="T51" fmla="*/ 0 h 595"/>
                  <a:gd name="T52" fmla="*/ 76 w 411"/>
                  <a:gd name="T53" fmla="*/ 10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76" y="104"/>
                    </a:moveTo>
                    <a:cubicBezTo>
                      <a:pt x="76" y="104"/>
                      <a:pt x="76" y="104"/>
                      <a:pt x="76" y="104"/>
                    </a:cubicBezTo>
                    <a:cubicBezTo>
                      <a:pt x="75" y="104"/>
                      <a:pt x="75" y="104"/>
                      <a:pt x="75" y="104"/>
                    </a:cubicBezTo>
                    <a:cubicBezTo>
                      <a:pt x="57" y="173"/>
                      <a:pt x="57" y="173"/>
                      <a:pt x="57" y="173"/>
                    </a:cubicBezTo>
                    <a:cubicBezTo>
                      <a:pt x="31" y="273"/>
                      <a:pt x="31" y="273"/>
                      <a:pt x="31" y="273"/>
                    </a:cubicBezTo>
                    <a:cubicBezTo>
                      <a:pt x="0" y="391"/>
                      <a:pt x="0" y="391"/>
                      <a:pt x="0" y="391"/>
                    </a:cubicBezTo>
                    <a:cubicBezTo>
                      <a:pt x="32" y="399"/>
                      <a:pt x="65" y="380"/>
                      <a:pt x="74" y="348"/>
                    </a:cubicBezTo>
                    <a:cubicBezTo>
                      <a:pt x="119" y="199"/>
                      <a:pt x="119" y="199"/>
                      <a:pt x="119" y="199"/>
                    </a:cubicBezTo>
                    <a:cubicBezTo>
                      <a:pt x="192" y="170"/>
                      <a:pt x="192" y="170"/>
                      <a:pt x="192" y="170"/>
                    </a:cubicBezTo>
                    <a:cubicBezTo>
                      <a:pt x="202" y="309"/>
                      <a:pt x="202" y="309"/>
                      <a:pt x="202" y="309"/>
                    </a:cubicBezTo>
                    <a:cubicBezTo>
                      <a:pt x="124" y="465"/>
                      <a:pt x="124" y="465"/>
                      <a:pt x="124" y="465"/>
                    </a:cubicBezTo>
                    <a:cubicBezTo>
                      <a:pt x="82" y="430"/>
                      <a:pt x="82" y="430"/>
                      <a:pt x="82" y="430"/>
                    </a:cubicBezTo>
                    <a:cubicBezTo>
                      <a:pt x="58" y="410"/>
                      <a:pt x="21" y="413"/>
                      <a:pt x="1" y="438"/>
                    </a:cubicBezTo>
                    <a:cubicBezTo>
                      <a:pt x="127" y="542"/>
                      <a:pt x="127" y="542"/>
                      <a:pt x="127" y="542"/>
                    </a:cubicBezTo>
                    <a:cubicBezTo>
                      <a:pt x="234" y="406"/>
                      <a:pt x="234" y="406"/>
                      <a:pt x="234" y="406"/>
                    </a:cubicBezTo>
                    <a:cubicBezTo>
                      <a:pt x="137" y="551"/>
                      <a:pt x="137" y="551"/>
                      <a:pt x="137" y="551"/>
                    </a:cubicBezTo>
                    <a:cubicBezTo>
                      <a:pt x="185" y="589"/>
                      <a:pt x="185" y="589"/>
                      <a:pt x="185" y="589"/>
                    </a:cubicBezTo>
                    <a:cubicBezTo>
                      <a:pt x="279" y="430"/>
                      <a:pt x="279" y="430"/>
                      <a:pt x="279" y="430"/>
                    </a:cubicBezTo>
                    <a:cubicBezTo>
                      <a:pt x="203" y="595"/>
                      <a:pt x="203" y="595"/>
                      <a:pt x="203" y="595"/>
                    </a:cubicBezTo>
                    <a:cubicBezTo>
                      <a:pt x="285" y="565"/>
                      <a:pt x="285" y="565"/>
                      <a:pt x="285" y="565"/>
                    </a:cubicBezTo>
                    <a:cubicBezTo>
                      <a:pt x="326" y="464"/>
                      <a:pt x="326" y="464"/>
                      <a:pt x="326" y="464"/>
                    </a:cubicBezTo>
                    <a:cubicBezTo>
                      <a:pt x="300" y="560"/>
                      <a:pt x="300" y="560"/>
                      <a:pt x="300" y="560"/>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1"/>
              <p:cNvSpPr>
                <a:spLocks/>
              </p:cNvSpPr>
              <p:nvPr/>
            </p:nvSpPr>
            <p:spPr bwMode="auto">
              <a:xfrm>
                <a:off x="2290763" y="3905251"/>
                <a:ext cx="385763" cy="817563"/>
              </a:xfrm>
              <a:custGeom>
                <a:avLst/>
                <a:gdLst>
                  <a:gd name="T0" fmla="*/ 119 w 608"/>
                  <a:gd name="T1" fmla="*/ 71 h 1288"/>
                  <a:gd name="T2" fmla="*/ 0 w 608"/>
                  <a:gd name="T3" fmla="*/ 0 h 1288"/>
                  <a:gd name="T4" fmla="*/ 0 w 608"/>
                  <a:gd name="T5" fmla="*/ 319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19"/>
                      <a:pt x="0" y="319"/>
                      <a:pt x="0" y="319"/>
                    </a:cubicBezTo>
                    <a:cubicBezTo>
                      <a:pt x="240" y="518"/>
                      <a:pt x="292" y="869"/>
                      <a:pt x="115" y="1130"/>
                    </a:cubicBezTo>
                    <a:cubicBezTo>
                      <a:pt x="333" y="1288"/>
                      <a:pt x="333" y="1288"/>
                      <a:pt x="333" y="1288"/>
                    </a:cubicBezTo>
                    <a:cubicBezTo>
                      <a:pt x="608" y="892"/>
                      <a:pt x="513" y="349"/>
                      <a:pt x="119" y="71"/>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Oval 12"/>
              <p:cNvSpPr>
                <a:spLocks noChangeArrowheads="1"/>
              </p:cNvSpPr>
              <p:nvPr/>
            </p:nvSpPr>
            <p:spPr bwMode="auto">
              <a:xfrm>
                <a:off x="2405063" y="4594226"/>
                <a:ext cx="30163"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Rectangle 13"/>
              <p:cNvSpPr>
                <a:spLocks noChangeArrowheads="1"/>
              </p:cNvSpPr>
              <p:nvPr/>
            </p:nvSpPr>
            <p:spPr bwMode="auto">
              <a:xfrm>
                <a:off x="189865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4"/>
              <p:cNvSpPr>
                <a:spLocks/>
              </p:cNvSpPr>
              <p:nvPr/>
            </p:nvSpPr>
            <p:spPr bwMode="auto">
              <a:xfrm>
                <a:off x="1917700" y="37655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5"/>
              <p:cNvSpPr>
                <a:spLocks/>
              </p:cNvSpPr>
              <p:nvPr/>
            </p:nvSpPr>
            <p:spPr bwMode="auto">
              <a:xfrm>
                <a:off x="1917700" y="381000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
              <p:cNvSpPr>
                <a:spLocks/>
              </p:cNvSpPr>
              <p:nvPr/>
            </p:nvSpPr>
            <p:spPr bwMode="auto">
              <a:xfrm>
                <a:off x="1917700" y="38544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7"/>
              <p:cNvSpPr>
                <a:spLocks/>
              </p:cNvSpPr>
              <p:nvPr/>
            </p:nvSpPr>
            <p:spPr bwMode="auto">
              <a:xfrm>
                <a:off x="1917700" y="390048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8"/>
              <p:cNvSpPr>
                <a:spLocks/>
              </p:cNvSpPr>
              <p:nvPr/>
            </p:nvSpPr>
            <p:spPr bwMode="auto">
              <a:xfrm>
                <a:off x="1917700" y="394493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9"/>
              <p:cNvSpPr>
                <a:spLocks/>
              </p:cNvSpPr>
              <p:nvPr/>
            </p:nvSpPr>
            <p:spPr bwMode="auto">
              <a:xfrm>
                <a:off x="1917700" y="39893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0"/>
              <p:cNvSpPr>
                <a:spLocks/>
              </p:cNvSpPr>
              <p:nvPr/>
            </p:nvSpPr>
            <p:spPr bwMode="auto">
              <a:xfrm>
                <a:off x="1917700" y="403383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
              <p:cNvSpPr>
                <a:spLocks/>
              </p:cNvSpPr>
              <p:nvPr/>
            </p:nvSpPr>
            <p:spPr bwMode="auto">
              <a:xfrm>
                <a:off x="1917700" y="40782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22"/>
              <p:cNvSpPr>
                <a:spLocks noChangeArrowheads="1"/>
              </p:cNvSpPr>
              <p:nvPr/>
            </p:nvSpPr>
            <p:spPr bwMode="auto">
              <a:xfrm>
                <a:off x="203517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23"/>
              <p:cNvSpPr>
                <a:spLocks noChangeArrowheads="1"/>
              </p:cNvSpPr>
              <p:nvPr/>
            </p:nvSpPr>
            <p:spPr bwMode="auto">
              <a:xfrm>
                <a:off x="203517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4"/>
              <p:cNvSpPr>
                <a:spLocks noChangeArrowheads="1"/>
              </p:cNvSpPr>
              <p:nvPr/>
            </p:nvSpPr>
            <p:spPr bwMode="auto">
              <a:xfrm>
                <a:off x="203517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Oval 25"/>
              <p:cNvSpPr>
                <a:spLocks noChangeArrowheads="1"/>
              </p:cNvSpPr>
              <p:nvPr/>
            </p:nvSpPr>
            <p:spPr bwMode="auto">
              <a:xfrm>
                <a:off x="203517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6"/>
              <p:cNvSpPr>
                <a:spLocks noChangeArrowheads="1"/>
              </p:cNvSpPr>
              <p:nvPr/>
            </p:nvSpPr>
            <p:spPr bwMode="auto">
              <a:xfrm>
                <a:off x="203517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7"/>
              <p:cNvSpPr>
                <a:spLocks noChangeArrowheads="1"/>
              </p:cNvSpPr>
              <p:nvPr/>
            </p:nvSpPr>
            <p:spPr bwMode="auto">
              <a:xfrm>
                <a:off x="203517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Oval 28"/>
              <p:cNvSpPr>
                <a:spLocks noChangeArrowheads="1"/>
              </p:cNvSpPr>
              <p:nvPr/>
            </p:nvSpPr>
            <p:spPr bwMode="auto">
              <a:xfrm>
                <a:off x="203517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Oval 29"/>
              <p:cNvSpPr>
                <a:spLocks noChangeArrowheads="1"/>
              </p:cNvSpPr>
              <p:nvPr/>
            </p:nvSpPr>
            <p:spPr bwMode="auto">
              <a:xfrm>
                <a:off x="203517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30"/>
              <p:cNvSpPr>
                <a:spLocks noChangeArrowheads="1"/>
              </p:cNvSpPr>
              <p:nvPr/>
            </p:nvSpPr>
            <p:spPr bwMode="auto">
              <a:xfrm>
                <a:off x="210820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1"/>
              <p:cNvSpPr>
                <a:spLocks/>
              </p:cNvSpPr>
              <p:nvPr/>
            </p:nvSpPr>
            <p:spPr bwMode="auto">
              <a:xfrm>
                <a:off x="2127250" y="37655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2"/>
              <p:cNvSpPr>
                <a:spLocks/>
              </p:cNvSpPr>
              <p:nvPr/>
            </p:nvSpPr>
            <p:spPr bwMode="auto">
              <a:xfrm>
                <a:off x="2127250" y="381000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3"/>
              <p:cNvSpPr>
                <a:spLocks/>
              </p:cNvSpPr>
              <p:nvPr/>
            </p:nvSpPr>
            <p:spPr bwMode="auto">
              <a:xfrm>
                <a:off x="2127250" y="38544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4"/>
              <p:cNvSpPr>
                <a:spLocks/>
              </p:cNvSpPr>
              <p:nvPr/>
            </p:nvSpPr>
            <p:spPr bwMode="auto">
              <a:xfrm>
                <a:off x="2127250" y="390048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5"/>
              <p:cNvSpPr>
                <a:spLocks/>
              </p:cNvSpPr>
              <p:nvPr/>
            </p:nvSpPr>
            <p:spPr bwMode="auto">
              <a:xfrm>
                <a:off x="2127250" y="394493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36"/>
              <p:cNvSpPr>
                <a:spLocks/>
              </p:cNvSpPr>
              <p:nvPr/>
            </p:nvSpPr>
            <p:spPr bwMode="auto">
              <a:xfrm>
                <a:off x="2127250" y="39893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7"/>
              <p:cNvSpPr>
                <a:spLocks/>
              </p:cNvSpPr>
              <p:nvPr/>
            </p:nvSpPr>
            <p:spPr bwMode="auto">
              <a:xfrm>
                <a:off x="2127250" y="403383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8"/>
              <p:cNvSpPr>
                <a:spLocks/>
              </p:cNvSpPr>
              <p:nvPr/>
            </p:nvSpPr>
            <p:spPr bwMode="auto">
              <a:xfrm>
                <a:off x="2127250" y="40782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39"/>
              <p:cNvSpPr>
                <a:spLocks noChangeArrowheads="1"/>
              </p:cNvSpPr>
              <p:nvPr/>
            </p:nvSpPr>
            <p:spPr bwMode="auto">
              <a:xfrm>
                <a:off x="224472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40"/>
              <p:cNvSpPr>
                <a:spLocks noChangeArrowheads="1"/>
              </p:cNvSpPr>
              <p:nvPr/>
            </p:nvSpPr>
            <p:spPr bwMode="auto">
              <a:xfrm>
                <a:off x="224472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41"/>
              <p:cNvSpPr>
                <a:spLocks noChangeArrowheads="1"/>
              </p:cNvSpPr>
              <p:nvPr/>
            </p:nvSpPr>
            <p:spPr bwMode="auto">
              <a:xfrm>
                <a:off x="224472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Oval 42"/>
              <p:cNvSpPr>
                <a:spLocks noChangeArrowheads="1"/>
              </p:cNvSpPr>
              <p:nvPr/>
            </p:nvSpPr>
            <p:spPr bwMode="auto">
              <a:xfrm>
                <a:off x="224472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Oval 43"/>
              <p:cNvSpPr>
                <a:spLocks noChangeArrowheads="1"/>
              </p:cNvSpPr>
              <p:nvPr/>
            </p:nvSpPr>
            <p:spPr bwMode="auto">
              <a:xfrm>
                <a:off x="224472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Oval 44"/>
              <p:cNvSpPr>
                <a:spLocks noChangeArrowheads="1"/>
              </p:cNvSpPr>
              <p:nvPr/>
            </p:nvSpPr>
            <p:spPr bwMode="auto">
              <a:xfrm>
                <a:off x="224472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Oval 45"/>
              <p:cNvSpPr>
                <a:spLocks noChangeArrowheads="1"/>
              </p:cNvSpPr>
              <p:nvPr/>
            </p:nvSpPr>
            <p:spPr bwMode="auto">
              <a:xfrm>
                <a:off x="224472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Oval 46"/>
              <p:cNvSpPr>
                <a:spLocks noChangeArrowheads="1"/>
              </p:cNvSpPr>
              <p:nvPr/>
            </p:nvSpPr>
            <p:spPr bwMode="auto">
              <a:xfrm>
                <a:off x="224472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7"/>
              <p:cNvSpPr>
                <a:spLocks/>
              </p:cNvSpPr>
              <p:nvPr/>
            </p:nvSpPr>
            <p:spPr bwMode="auto">
              <a:xfrm>
                <a:off x="1482725" y="4656138"/>
                <a:ext cx="669925" cy="334963"/>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2"/>
                      <a:pt x="442" y="0"/>
                      <a:pt x="576" y="0"/>
                    </a:cubicBezTo>
                    <a:cubicBezTo>
                      <a:pt x="746" y="0"/>
                      <a:pt x="885" y="133"/>
                      <a:pt x="895" y="301"/>
                    </a:cubicBezTo>
                    <a:cubicBezTo>
                      <a:pt x="984" y="303"/>
                      <a:pt x="1056" y="376"/>
                      <a:pt x="1056" y="467"/>
                    </a:cubicBezTo>
                    <a:cubicBezTo>
                      <a:pt x="1056" y="488"/>
                      <a:pt x="1052" y="508"/>
                      <a:pt x="1045" y="527"/>
                    </a:cubicBezTo>
                    <a:lnTo>
                      <a:pt x="34" y="5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8"/>
              <p:cNvSpPr>
                <a:spLocks/>
              </p:cNvSpPr>
              <p:nvPr/>
            </p:nvSpPr>
            <p:spPr bwMode="auto">
              <a:xfrm>
                <a:off x="2333625" y="4625976"/>
                <a:ext cx="163513" cy="139700"/>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9"/>
              <p:cNvSpPr>
                <a:spLocks/>
              </p:cNvSpPr>
              <p:nvPr/>
            </p:nvSpPr>
            <p:spPr bwMode="auto">
              <a:xfrm>
                <a:off x="1719263" y="3687763"/>
                <a:ext cx="320675" cy="228600"/>
              </a:xfrm>
              <a:custGeom>
                <a:avLst/>
                <a:gdLst>
                  <a:gd name="T0" fmla="*/ 377 w 504"/>
                  <a:gd name="T1" fmla="*/ 23 h 359"/>
                  <a:gd name="T2" fmla="*/ 187 w 504"/>
                  <a:gd name="T3" fmla="*/ 126 h 359"/>
                  <a:gd name="T4" fmla="*/ 193 w 504"/>
                  <a:gd name="T5" fmla="*/ 227 h 359"/>
                  <a:gd name="T6" fmla="*/ 107 w 504"/>
                  <a:gd name="T7" fmla="*/ 270 h 359"/>
                  <a:gd name="T8" fmla="*/ 17 w 504"/>
                  <a:gd name="T9" fmla="*/ 315 h 359"/>
                  <a:gd name="T10" fmla="*/ 8 w 504"/>
                  <a:gd name="T11" fmla="*/ 339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3"/>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39"/>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3"/>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50"/>
              <p:cNvSpPr>
                <a:spLocks/>
              </p:cNvSpPr>
              <p:nvPr/>
            </p:nvSpPr>
            <p:spPr bwMode="auto">
              <a:xfrm>
                <a:off x="1839913" y="3703638"/>
                <a:ext cx="182563" cy="184150"/>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1"/>
              <p:cNvSpPr>
                <a:spLocks noEditPoints="1"/>
              </p:cNvSpPr>
              <p:nvPr/>
            </p:nvSpPr>
            <p:spPr bwMode="auto">
              <a:xfrm>
                <a:off x="1751013" y="3703638"/>
                <a:ext cx="360363" cy="184150"/>
              </a:xfrm>
              <a:custGeom>
                <a:avLst/>
                <a:gdLst>
                  <a:gd name="T0" fmla="*/ 27 w 567"/>
                  <a:gd name="T1" fmla="*/ 0 h 288"/>
                  <a:gd name="T2" fmla="*/ 0 w 567"/>
                  <a:gd name="T3" fmla="*/ 66 h 288"/>
                  <a:gd name="T4" fmla="*/ 36 w 567"/>
                  <a:gd name="T5" fmla="*/ 151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1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1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1"/>
                      <a:pt x="45" y="151"/>
                      <a:pt x="45" y="151"/>
                    </a:cubicBezTo>
                    <a:cubicBezTo>
                      <a:pt x="45" y="149"/>
                      <a:pt x="44" y="147"/>
                      <a:pt x="40" y="147"/>
                    </a:cubicBezTo>
                    <a:cubicBezTo>
                      <a:pt x="37" y="147"/>
                      <a:pt x="36" y="149"/>
                      <a:pt x="36" y="151"/>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1"/>
                      <a:pt x="110" y="151"/>
                      <a:pt x="110" y="151"/>
                    </a:cubicBezTo>
                    <a:cubicBezTo>
                      <a:pt x="110" y="149"/>
                      <a:pt x="109" y="147"/>
                      <a:pt x="106" y="147"/>
                    </a:cubicBezTo>
                    <a:cubicBezTo>
                      <a:pt x="102" y="147"/>
                      <a:pt x="101" y="149"/>
                      <a:pt x="101" y="151"/>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1"/>
                      <a:pt x="175" y="151"/>
                      <a:pt x="175" y="151"/>
                    </a:cubicBezTo>
                    <a:cubicBezTo>
                      <a:pt x="175" y="149"/>
                      <a:pt x="174" y="147"/>
                      <a:pt x="171" y="147"/>
                    </a:cubicBezTo>
                    <a:cubicBezTo>
                      <a:pt x="168" y="147"/>
                      <a:pt x="166" y="149"/>
                      <a:pt x="166" y="151"/>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2"/>
                      <a:pt x="237" y="108"/>
                      <a:pt x="232" y="108"/>
                    </a:cubicBezTo>
                    <a:cubicBezTo>
                      <a:pt x="205" y="108"/>
                      <a:pt x="205" y="108"/>
                      <a:pt x="205" y="108"/>
                    </a:cubicBezTo>
                    <a:cubicBezTo>
                      <a:pt x="200" y="108"/>
                      <a:pt x="196" y="112"/>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1"/>
                      <a:pt x="306" y="151"/>
                      <a:pt x="306" y="151"/>
                    </a:cubicBezTo>
                    <a:cubicBezTo>
                      <a:pt x="306" y="149"/>
                      <a:pt x="305" y="147"/>
                      <a:pt x="301" y="147"/>
                    </a:cubicBezTo>
                    <a:cubicBezTo>
                      <a:pt x="298" y="147"/>
                      <a:pt x="297" y="149"/>
                      <a:pt x="297" y="151"/>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2"/>
                      <a:pt x="367" y="108"/>
                      <a:pt x="362" y="108"/>
                    </a:cubicBezTo>
                    <a:cubicBezTo>
                      <a:pt x="335" y="108"/>
                      <a:pt x="335" y="108"/>
                      <a:pt x="335" y="108"/>
                    </a:cubicBezTo>
                    <a:cubicBezTo>
                      <a:pt x="330" y="108"/>
                      <a:pt x="326" y="112"/>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2"/>
                      <a:pt x="432" y="108"/>
                      <a:pt x="427" y="108"/>
                    </a:cubicBezTo>
                    <a:cubicBezTo>
                      <a:pt x="401" y="108"/>
                      <a:pt x="401" y="108"/>
                      <a:pt x="401" y="108"/>
                    </a:cubicBezTo>
                    <a:cubicBezTo>
                      <a:pt x="396" y="108"/>
                      <a:pt x="392" y="112"/>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1"/>
                      <a:pt x="502" y="151"/>
                      <a:pt x="502" y="151"/>
                    </a:cubicBezTo>
                    <a:cubicBezTo>
                      <a:pt x="502" y="149"/>
                      <a:pt x="500" y="147"/>
                      <a:pt x="497" y="147"/>
                    </a:cubicBezTo>
                    <a:cubicBezTo>
                      <a:pt x="494" y="147"/>
                      <a:pt x="493" y="149"/>
                      <a:pt x="493" y="151"/>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2"/>
                      <a:pt x="563" y="108"/>
                      <a:pt x="558" y="108"/>
                    </a:cubicBezTo>
                    <a:cubicBezTo>
                      <a:pt x="531" y="108"/>
                      <a:pt x="531" y="108"/>
                      <a:pt x="531" y="108"/>
                    </a:cubicBezTo>
                    <a:cubicBezTo>
                      <a:pt x="526" y="108"/>
                      <a:pt x="522" y="112"/>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2"/>
              <p:cNvSpPr>
                <a:spLocks/>
              </p:cNvSpPr>
              <p:nvPr/>
            </p:nvSpPr>
            <p:spPr bwMode="auto">
              <a:xfrm>
                <a:off x="1955800" y="4894263"/>
                <a:ext cx="320675" cy="228600"/>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
              <p:cNvSpPr>
                <a:spLocks/>
              </p:cNvSpPr>
              <p:nvPr/>
            </p:nvSpPr>
            <p:spPr bwMode="auto">
              <a:xfrm>
                <a:off x="1971675" y="4922838"/>
                <a:ext cx="184150" cy="182563"/>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4"/>
              <p:cNvSpPr>
                <a:spLocks noEditPoints="1"/>
              </p:cNvSpPr>
              <p:nvPr/>
            </p:nvSpPr>
            <p:spPr bwMode="auto">
              <a:xfrm>
                <a:off x="1944688" y="4922838"/>
                <a:ext cx="360363" cy="18256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9"/>
                      <a:pt x="5" y="9"/>
                    </a:cubicBezTo>
                    <a:cubicBezTo>
                      <a:pt x="18" y="9"/>
                      <a:pt x="18" y="9"/>
                      <a:pt x="18" y="9"/>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5"/>
                      <a:pt x="106" y="0"/>
                      <a:pt x="101" y="0"/>
                    </a:cubicBezTo>
                    <a:cubicBezTo>
                      <a:pt x="75" y="0"/>
                      <a:pt x="75" y="0"/>
                      <a:pt x="75" y="0"/>
                    </a:cubicBezTo>
                    <a:cubicBezTo>
                      <a:pt x="70" y="0"/>
                      <a:pt x="66" y="5"/>
                      <a:pt x="66" y="9"/>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9"/>
                      <a:pt x="140" y="9"/>
                      <a:pt x="140" y="9"/>
                    </a:cubicBezTo>
                    <a:cubicBezTo>
                      <a:pt x="167" y="9"/>
                      <a:pt x="167" y="9"/>
                      <a:pt x="167" y="9"/>
                    </a:cubicBezTo>
                    <a:lnTo>
                      <a:pt x="167" y="62"/>
                    </a:lnTo>
                    <a:close/>
                    <a:moveTo>
                      <a:pt x="176" y="62"/>
                    </a:moveTo>
                    <a:cubicBezTo>
                      <a:pt x="176" y="9"/>
                      <a:pt x="176" y="9"/>
                      <a:pt x="176" y="9"/>
                    </a:cubicBezTo>
                    <a:cubicBezTo>
                      <a:pt x="176" y="5"/>
                      <a:pt x="172" y="0"/>
                      <a:pt x="167" y="0"/>
                    </a:cubicBezTo>
                    <a:cubicBezTo>
                      <a:pt x="140" y="0"/>
                      <a:pt x="140" y="0"/>
                      <a:pt x="140" y="0"/>
                    </a:cubicBezTo>
                    <a:cubicBezTo>
                      <a:pt x="135" y="0"/>
                      <a:pt x="131" y="5"/>
                      <a:pt x="131" y="9"/>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9"/>
                      <a:pt x="201" y="9"/>
                    </a:cubicBezTo>
                    <a:cubicBezTo>
                      <a:pt x="214" y="9"/>
                      <a:pt x="214" y="9"/>
                      <a:pt x="214" y="9"/>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5"/>
                      <a:pt x="302" y="0"/>
                      <a:pt x="297" y="0"/>
                    </a:cubicBezTo>
                    <a:cubicBezTo>
                      <a:pt x="270" y="0"/>
                      <a:pt x="270" y="0"/>
                      <a:pt x="270" y="0"/>
                    </a:cubicBezTo>
                    <a:cubicBezTo>
                      <a:pt x="265" y="0"/>
                      <a:pt x="261" y="5"/>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9"/>
                      <a:pt x="331" y="9"/>
                    </a:cubicBezTo>
                    <a:cubicBezTo>
                      <a:pt x="344" y="9"/>
                      <a:pt x="344" y="9"/>
                      <a:pt x="344" y="9"/>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9"/>
                      <a:pt x="401" y="9"/>
                      <a:pt x="401" y="9"/>
                    </a:cubicBezTo>
                    <a:cubicBezTo>
                      <a:pt x="428" y="9"/>
                      <a:pt x="428" y="9"/>
                      <a:pt x="428" y="9"/>
                    </a:cubicBezTo>
                    <a:lnTo>
                      <a:pt x="428" y="62"/>
                    </a:lnTo>
                    <a:close/>
                    <a:moveTo>
                      <a:pt x="437" y="62"/>
                    </a:moveTo>
                    <a:cubicBezTo>
                      <a:pt x="437" y="9"/>
                      <a:pt x="437" y="9"/>
                      <a:pt x="437" y="9"/>
                    </a:cubicBezTo>
                    <a:cubicBezTo>
                      <a:pt x="437" y="5"/>
                      <a:pt x="433" y="0"/>
                      <a:pt x="428" y="0"/>
                    </a:cubicBezTo>
                    <a:cubicBezTo>
                      <a:pt x="401" y="0"/>
                      <a:pt x="401" y="0"/>
                      <a:pt x="401" y="0"/>
                    </a:cubicBezTo>
                    <a:cubicBezTo>
                      <a:pt x="396" y="0"/>
                      <a:pt x="392" y="5"/>
                      <a:pt x="392" y="9"/>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9"/>
                      <a:pt x="462" y="9"/>
                    </a:cubicBezTo>
                    <a:cubicBezTo>
                      <a:pt x="475" y="9"/>
                      <a:pt x="475" y="9"/>
                      <a:pt x="475" y="9"/>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TextBox 22"/>
            <p:cNvSpPr txBox="1"/>
            <p:nvPr/>
          </p:nvSpPr>
          <p:spPr>
            <a:xfrm>
              <a:off x="3973528" y="3336334"/>
              <a:ext cx="1862946" cy="307777"/>
            </a:xfrm>
            <a:prstGeom prst="rect">
              <a:avLst/>
            </a:prstGeom>
            <a:noFill/>
          </p:spPr>
          <p:txBody>
            <a:bodyPr wrap="none" lIns="0" tIns="0" rIns="0" bIns="0" rtlCol="0">
              <a:spAutoFit/>
            </a:bodyPr>
            <a:lstStyle/>
            <a:p>
              <a:pPr algn="ctr"/>
              <a:r>
                <a:rPr lang="en-US" sz="2000" spc="-70" dirty="0">
                  <a:solidFill>
                    <a:schemeClr val="bg1"/>
                  </a:solidFill>
                </a:rPr>
                <a:t>Transition process</a:t>
              </a:r>
              <a:endParaRPr lang="en-GB" sz="2000" spc="-70" dirty="0">
                <a:solidFill>
                  <a:schemeClr val="bg1"/>
                </a:solidFill>
              </a:endParaRPr>
            </a:p>
          </p:txBody>
        </p:sp>
      </p:grpSp>
      <p:grpSp>
        <p:nvGrpSpPr>
          <p:cNvPr id="4" name="Group 3"/>
          <p:cNvGrpSpPr/>
          <p:nvPr/>
        </p:nvGrpSpPr>
        <p:grpSpPr>
          <a:xfrm>
            <a:off x="9373635" y="2950784"/>
            <a:ext cx="1568313" cy="1271563"/>
            <a:chOff x="9386161" y="3060885"/>
            <a:chExt cx="1568313" cy="1271563"/>
          </a:xfrm>
        </p:grpSpPr>
        <p:sp>
          <p:nvSpPr>
            <p:cNvPr id="25" name="TextBox 24"/>
            <p:cNvSpPr txBox="1"/>
            <p:nvPr/>
          </p:nvSpPr>
          <p:spPr>
            <a:xfrm>
              <a:off x="9386161" y="3716895"/>
              <a:ext cx="1568313" cy="615553"/>
            </a:xfrm>
            <a:prstGeom prst="rect">
              <a:avLst/>
            </a:prstGeom>
            <a:noFill/>
          </p:spPr>
          <p:txBody>
            <a:bodyPr wrap="none" lIns="0" tIns="0" rIns="0" bIns="0" rtlCol="0">
              <a:spAutoFit/>
            </a:bodyPr>
            <a:lstStyle/>
            <a:p>
              <a:pPr algn="ctr"/>
              <a:r>
                <a:rPr lang="en-US" sz="2000" spc="-70" dirty="0">
                  <a:solidFill>
                    <a:schemeClr val="bg1"/>
                  </a:solidFill>
                </a:rPr>
                <a:t>Customization </a:t>
              </a:r>
              <a:br>
                <a:rPr lang="en-US" sz="2000" spc="-70" dirty="0">
                  <a:solidFill>
                    <a:schemeClr val="bg1"/>
                  </a:solidFill>
                </a:rPr>
              </a:br>
              <a:r>
                <a:rPr lang="en-US" sz="2000" spc="-70" dirty="0">
                  <a:solidFill>
                    <a:schemeClr val="bg1"/>
                  </a:solidFill>
                </a:rPr>
                <a:t>considerations</a:t>
              </a:r>
              <a:endParaRPr lang="en-GB" sz="2000" spc="-70" dirty="0">
                <a:solidFill>
                  <a:schemeClr val="bg1"/>
                </a:solidFill>
              </a:endParaRPr>
            </a:p>
          </p:txBody>
        </p:sp>
        <p:grpSp>
          <p:nvGrpSpPr>
            <p:cNvPr id="188" name="Group 187"/>
            <p:cNvGrpSpPr/>
            <p:nvPr/>
          </p:nvGrpSpPr>
          <p:grpSpPr>
            <a:xfrm>
              <a:off x="9465467" y="3060885"/>
              <a:ext cx="1409700" cy="581026"/>
              <a:chOff x="7578726" y="4943475"/>
              <a:chExt cx="1409700" cy="581026"/>
            </a:xfrm>
          </p:grpSpPr>
          <p:sp>
            <p:nvSpPr>
              <p:cNvPr id="189" name="Rectangle 127"/>
              <p:cNvSpPr>
                <a:spLocks noChangeArrowheads="1"/>
              </p:cNvSpPr>
              <p:nvPr/>
            </p:nvSpPr>
            <p:spPr bwMode="auto">
              <a:xfrm>
                <a:off x="7831138" y="5133975"/>
                <a:ext cx="47625"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Rectangle 128"/>
              <p:cNvSpPr>
                <a:spLocks noChangeArrowheads="1"/>
              </p:cNvSpPr>
              <p:nvPr/>
            </p:nvSpPr>
            <p:spPr bwMode="auto">
              <a:xfrm>
                <a:off x="7831138" y="5133975"/>
                <a:ext cx="476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129"/>
              <p:cNvSpPr>
                <a:spLocks/>
              </p:cNvSpPr>
              <p:nvPr/>
            </p:nvSpPr>
            <p:spPr bwMode="auto">
              <a:xfrm>
                <a:off x="7585076" y="5468938"/>
                <a:ext cx="441325" cy="55563"/>
              </a:xfrm>
              <a:custGeom>
                <a:avLst/>
                <a:gdLst>
                  <a:gd name="T0" fmla="*/ 553 w 590"/>
                  <a:gd name="T1" fmla="*/ 0 h 74"/>
                  <a:gd name="T2" fmla="*/ 37 w 590"/>
                  <a:gd name="T3" fmla="*/ 0 h 74"/>
                  <a:gd name="T4" fmla="*/ 0 w 590"/>
                  <a:gd name="T5" fmla="*/ 37 h 74"/>
                  <a:gd name="T6" fmla="*/ 37 w 590"/>
                  <a:gd name="T7" fmla="*/ 74 h 74"/>
                  <a:gd name="T8" fmla="*/ 553 w 590"/>
                  <a:gd name="T9" fmla="*/ 74 h 74"/>
                  <a:gd name="T10" fmla="*/ 590 w 590"/>
                  <a:gd name="T11" fmla="*/ 37 h 74"/>
                  <a:gd name="T12" fmla="*/ 553 w 590"/>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90" h="74">
                    <a:moveTo>
                      <a:pt x="553" y="0"/>
                    </a:moveTo>
                    <a:cubicBezTo>
                      <a:pt x="37" y="0"/>
                      <a:pt x="37" y="0"/>
                      <a:pt x="37" y="0"/>
                    </a:cubicBezTo>
                    <a:cubicBezTo>
                      <a:pt x="17" y="0"/>
                      <a:pt x="0" y="17"/>
                      <a:pt x="0" y="37"/>
                    </a:cubicBezTo>
                    <a:cubicBezTo>
                      <a:pt x="0" y="58"/>
                      <a:pt x="17" y="74"/>
                      <a:pt x="37" y="74"/>
                    </a:cubicBezTo>
                    <a:cubicBezTo>
                      <a:pt x="553" y="74"/>
                      <a:pt x="553" y="74"/>
                      <a:pt x="553" y="74"/>
                    </a:cubicBezTo>
                    <a:cubicBezTo>
                      <a:pt x="573" y="74"/>
                      <a:pt x="590" y="58"/>
                      <a:pt x="590" y="37"/>
                    </a:cubicBezTo>
                    <a:cubicBezTo>
                      <a:pt x="590" y="17"/>
                      <a:pt x="573" y="0"/>
                      <a:pt x="553"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30"/>
              <p:cNvSpPr>
                <a:spLocks/>
              </p:cNvSpPr>
              <p:nvPr/>
            </p:nvSpPr>
            <p:spPr bwMode="auto">
              <a:xfrm>
                <a:off x="8537576" y="5468938"/>
                <a:ext cx="207963" cy="55563"/>
              </a:xfrm>
              <a:custGeom>
                <a:avLst/>
                <a:gdLst>
                  <a:gd name="T0" fmla="*/ 241 w 278"/>
                  <a:gd name="T1" fmla="*/ 0 h 74"/>
                  <a:gd name="T2" fmla="*/ 37 w 278"/>
                  <a:gd name="T3" fmla="*/ 0 h 74"/>
                  <a:gd name="T4" fmla="*/ 0 w 278"/>
                  <a:gd name="T5" fmla="*/ 37 h 74"/>
                  <a:gd name="T6" fmla="*/ 37 w 278"/>
                  <a:gd name="T7" fmla="*/ 74 h 74"/>
                  <a:gd name="T8" fmla="*/ 241 w 278"/>
                  <a:gd name="T9" fmla="*/ 74 h 74"/>
                  <a:gd name="T10" fmla="*/ 278 w 278"/>
                  <a:gd name="T11" fmla="*/ 37 h 74"/>
                  <a:gd name="T12" fmla="*/ 241 w 27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8" h="74">
                    <a:moveTo>
                      <a:pt x="241" y="0"/>
                    </a:moveTo>
                    <a:cubicBezTo>
                      <a:pt x="37" y="0"/>
                      <a:pt x="37" y="0"/>
                      <a:pt x="37" y="0"/>
                    </a:cubicBezTo>
                    <a:cubicBezTo>
                      <a:pt x="16" y="0"/>
                      <a:pt x="0" y="17"/>
                      <a:pt x="0" y="37"/>
                    </a:cubicBezTo>
                    <a:cubicBezTo>
                      <a:pt x="0" y="58"/>
                      <a:pt x="16" y="74"/>
                      <a:pt x="37" y="74"/>
                    </a:cubicBezTo>
                    <a:cubicBezTo>
                      <a:pt x="241" y="74"/>
                      <a:pt x="241" y="74"/>
                      <a:pt x="241" y="74"/>
                    </a:cubicBezTo>
                    <a:cubicBezTo>
                      <a:pt x="262" y="74"/>
                      <a:pt x="278" y="58"/>
                      <a:pt x="278" y="37"/>
                    </a:cubicBezTo>
                    <a:cubicBezTo>
                      <a:pt x="278" y="17"/>
                      <a:pt x="262" y="0"/>
                      <a:pt x="241"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131"/>
              <p:cNvSpPr>
                <a:spLocks/>
              </p:cNvSpPr>
              <p:nvPr/>
            </p:nvSpPr>
            <p:spPr bwMode="auto">
              <a:xfrm>
                <a:off x="8332788" y="5111750"/>
                <a:ext cx="85725" cy="111125"/>
              </a:xfrm>
              <a:custGeom>
                <a:avLst/>
                <a:gdLst>
                  <a:gd name="T0" fmla="*/ 0 w 115"/>
                  <a:gd name="T1" fmla="*/ 11 h 148"/>
                  <a:gd name="T2" fmla="*/ 0 w 115"/>
                  <a:gd name="T3" fmla="*/ 137 h 148"/>
                  <a:gd name="T4" fmla="*/ 11 w 115"/>
                  <a:gd name="T5" fmla="*/ 148 h 148"/>
                  <a:gd name="T6" fmla="*/ 104 w 115"/>
                  <a:gd name="T7" fmla="*/ 148 h 148"/>
                  <a:gd name="T8" fmla="*/ 115 w 115"/>
                  <a:gd name="T9" fmla="*/ 137 h 148"/>
                  <a:gd name="T10" fmla="*/ 115 w 115"/>
                  <a:gd name="T11" fmla="*/ 11 h 148"/>
                  <a:gd name="T12" fmla="*/ 104 w 115"/>
                  <a:gd name="T13" fmla="*/ 0 h 148"/>
                  <a:gd name="T14" fmla="*/ 11 w 115"/>
                  <a:gd name="T15" fmla="*/ 0 h 148"/>
                  <a:gd name="T16" fmla="*/ 0 w 115"/>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8">
                    <a:moveTo>
                      <a:pt x="0" y="11"/>
                    </a:moveTo>
                    <a:cubicBezTo>
                      <a:pt x="0" y="137"/>
                      <a:pt x="0" y="137"/>
                      <a:pt x="0" y="137"/>
                    </a:cubicBezTo>
                    <a:cubicBezTo>
                      <a:pt x="0" y="137"/>
                      <a:pt x="0" y="148"/>
                      <a:pt x="11" y="148"/>
                    </a:cubicBezTo>
                    <a:cubicBezTo>
                      <a:pt x="104" y="148"/>
                      <a:pt x="104" y="148"/>
                      <a:pt x="104" y="148"/>
                    </a:cubicBezTo>
                    <a:cubicBezTo>
                      <a:pt x="104" y="148"/>
                      <a:pt x="115" y="148"/>
                      <a:pt x="115" y="137"/>
                    </a:cubicBezTo>
                    <a:cubicBezTo>
                      <a:pt x="115" y="11"/>
                      <a:pt x="115" y="11"/>
                      <a:pt x="115" y="11"/>
                    </a:cubicBezTo>
                    <a:cubicBezTo>
                      <a:pt x="115" y="11"/>
                      <a:pt x="115" y="0"/>
                      <a:pt x="104" y="0"/>
                    </a:cubicBezTo>
                    <a:cubicBezTo>
                      <a:pt x="11" y="0"/>
                      <a:pt x="11" y="0"/>
                      <a:pt x="11" y="0"/>
                    </a:cubicBezTo>
                    <a:cubicBezTo>
                      <a:pt x="11" y="0"/>
                      <a:pt x="0" y="0"/>
                      <a:pt x="0" y="11"/>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132"/>
              <p:cNvSpPr>
                <a:spLocks/>
              </p:cNvSpPr>
              <p:nvPr/>
            </p:nvSpPr>
            <p:spPr bwMode="auto">
              <a:xfrm>
                <a:off x="8342313" y="5118100"/>
                <a:ext cx="66675" cy="17463"/>
              </a:xfrm>
              <a:custGeom>
                <a:avLst/>
                <a:gdLst>
                  <a:gd name="T0" fmla="*/ 0 w 90"/>
                  <a:gd name="T1" fmla="*/ 11 h 23"/>
                  <a:gd name="T2" fmla="*/ 0 w 90"/>
                  <a:gd name="T3" fmla="*/ 12 h 23"/>
                  <a:gd name="T4" fmla="*/ 11 w 90"/>
                  <a:gd name="T5" fmla="*/ 23 h 23"/>
                  <a:gd name="T6" fmla="*/ 79 w 90"/>
                  <a:gd name="T7" fmla="*/ 23 h 23"/>
                  <a:gd name="T8" fmla="*/ 90 w 90"/>
                  <a:gd name="T9" fmla="*/ 12 h 23"/>
                  <a:gd name="T10" fmla="*/ 90 w 90"/>
                  <a:gd name="T11" fmla="*/ 11 h 23"/>
                  <a:gd name="T12" fmla="*/ 79 w 90"/>
                  <a:gd name="T13" fmla="*/ 0 h 23"/>
                  <a:gd name="T14" fmla="*/ 11 w 90"/>
                  <a:gd name="T15" fmla="*/ 0 h 23"/>
                  <a:gd name="T16" fmla="*/ 0 w 90"/>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3">
                    <a:moveTo>
                      <a:pt x="0" y="11"/>
                    </a:moveTo>
                    <a:cubicBezTo>
                      <a:pt x="0" y="12"/>
                      <a:pt x="0" y="12"/>
                      <a:pt x="0" y="12"/>
                    </a:cubicBezTo>
                    <a:cubicBezTo>
                      <a:pt x="0" y="12"/>
                      <a:pt x="0" y="23"/>
                      <a:pt x="11" y="23"/>
                    </a:cubicBezTo>
                    <a:cubicBezTo>
                      <a:pt x="79" y="23"/>
                      <a:pt x="79" y="23"/>
                      <a:pt x="79" y="23"/>
                    </a:cubicBezTo>
                    <a:cubicBezTo>
                      <a:pt x="79" y="23"/>
                      <a:pt x="90" y="23"/>
                      <a:pt x="90" y="12"/>
                    </a:cubicBezTo>
                    <a:cubicBezTo>
                      <a:pt x="90" y="11"/>
                      <a:pt x="90" y="11"/>
                      <a:pt x="90" y="11"/>
                    </a:cubicBezTo>
                    <a:cubicBezTo>
                      <a:pt x="90" y="11"/>
                      <a:pt x="90" y="0"/>
                      <a:pt x="79" y="0"/>
                    </a:cubicBezTo>
                    <a:cubicBezTo>
                      <a:pt x="11" y="0"/>
                      <a:pt x="11" y="0"/>
                      <a:pt x="11" y="0"/>
                    </a:cubicBezTo>
                    <a:cubicBezTo>
                      <a:pt x="11" y="0"/>
                      <a:pt x="0" y="0"/>
                      <a:pt x="0"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133"/>
              <p:cNvSpPr>
                <a:spLocks/>
              </p:cNvSpPr>
              <p:nvPr/>
            </p:nvSpPr>
            <p:spPr bwMode="auto">
              <a:xfrm>
                <a:off x="8413751" y="5130800"/>
                <a:ext cx="36513" cy="73025"/>
              </a:xfrm>
              <a:custGeom>
                <a:avLst/>
                <a:gdLst>
                  <a:gd name="T0" fmla="*/ 24 w 49"/>
                  <a:gd name="T1" fmla="*/ 49 h 97"/>
                  <a:gd name="T2" fmla="*/ 0 w 49"/>
                  <a:gd name="T3" fmla="*/ 25 h 97"/>
                  <a:gd name="T4" fmla="*/ 0 w 49"/>
                  <a:gd name="T5" fmla="*/ 0 h 97"/>
                  <a:gd name="T6" fmla="*/ 49 w 49"/>
                  <a:gd name="T7" fmla="*/ 49 h 97"/>
                  <a:gd name="T8" fmla="*/ 0 w 49"/>
                  <a:gd name="T9" fmla="*/ 97 h 97"/>
                  <a:gd name="T10" fmla="*/ 0 w 49"/>
                  <a:gd name="T11" fmla="*/ 73 h 97"/>
                  <a:gd name="T12" fmla="*/ 24 w 49"/>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9" h="97">
                    <a:moveTo>
                      <a:pt x="24" y="49"/>
                    </a:moveTo>
                    <a:cubicBezTo>
                      <a:pt x="25" y="35"/>
                      <a:pt x="14" y="25"/>
                      <a:pt x="0" y="25"/>
                    </a:cubicBezTo>
                    <a:cubicBezTo>
                      <a:pt x="0" y="0"/>
                      <a:pt x="0" y="0"/>
                      <a:pt x="0" y="0"/>
                    </a:cubicBezTo>
                    <a:cubicBezTo>
                      <a:pt x="27" y="0"/>
                      <a:pt x="49" y="22"/>
                      <a:pt x="49" y="49"/>
                    </a:cubicBezTo>
                    <a:cubicBezTo>
                      <a:pt x="49" y="75"/>
                      <a:pt x="27" y="97"/>
                      <a:pt x="0" y="97"/>
                    </a:cubicBezTo>
                    <a:cubicBezTo>
                      <a:pt x="0" y="73"/>
                      <a:pt x="0" y="73"/>
                      <a:pt x="0" y="73"/>
                    </a:cubicBezTo>
                    <a:cubicBezTo>
                      <a:pt x="14" y="73"/>
                      <a:pt x="25" y="62"/>
                      <a:pt x="24" y="49"/>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134"/>
              <p:cNvSpPr>
                <a:spLocks/>
              </p:cNvSpPr>
              <p:nvPr/>
            </p:nvSpPr>
            <p:spPr bwMode="auto">
              <a:xfrm>
                <a:off x="8332788" y="5138738"/>
                <a:ext cx="85725" cy="84138"/>
              </a:xfrm>
              <a:custGeom>
                <a:avLst/>
                <a:gdLst>
                  <a:gd name="T0" fmla="*/ 109 w 115"/>
                  <a:gd name="T1" fmla="*/ 0 h 113"/>
                  <a:gd name="T2" fmla="*/ 0 w 115"/>
                  <a:gd name="T3" fmla="*/ 75 h 113"/>
                  <a:gd name="T4" fmla="*/ 0 w 115"/>
                  <a:gd name="T5" fmla="*/ 102 h 113"/>
                  <a:gd name="T6" fmla="*/ 11 w 115"/>
                  <a:gd name="T7" fmla="*/ 113 h 113"/>
                  <a:gd name="T8" fmla="*/ 104 w 115"/>
                  <a:gd name="T9" fmla="*/ 113 h 113"/>
                  <a:gd name="T10" fmla="*/ 115 w 115"/>
                  <a:gd name="T11" fmla="*/ 102 h 113"/>
                  <a:gd name="T12" fmla="*/ 115 w 115"/>
                  <a:gd name="T13" fmla="*/ 88 h 113"/>
                  <a:gd name="T14" fmla="*/ 109 w 115"/>
                  <a:gd name="T15" fmla="*/ 88 h 113"/>
                  <a:gd name="T16" fmla="*/ 109 w 115"/>
                  <a:gd name="T17" fmla="*/ 64 h 113"/>
                  <a:gd name="T18" fmla="*/ 115 w 115"/>
                  <a:gd name="T19" fmla="*/ 63 h 113"/>
                  <a:gd name="T20" fmla="*/ 115 w 115"/>
                  <a:gd name="T21" fmla="*/ 16 h 113"/>
                  <a:gd name="T22" fmla="*/ 109 w 115"/>
                  <a:gd name="T23" fmla="*/ 16 h 113"/>
                  <a:gd name="T24" fmla="*/ 109 w 115"/>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3">
                    <a:moveTo>
                      <a:pt x="109" y="0"/>
                    </a:moveTo>
                    <a:cubicBezTo>
                      <a:pt x="0" y="75"/>
                      <a:pt x="0" y="75"/>
                      <a:pt x="0" y="75"/>
                    </a:cubicBezTo>
                    <a:cubicBezTo>
                      <a:pt x="0" y="102"/>
                      <a:pt x="0" y="102"/>
                      <a:pt x="0" y="102"/>
                    </a:cubicBezTo>
                    <a:cubicBezTo>
                      <a:pt x="0" y="102"/>
                      <a:pt x="0" y="113"/>
                      <a:pt x="11" y="113"/>
                    </a:cubicBezTo>
                    <a:cubicBezTo>
                      <a:pt x="104" y="113"/>
                      <a:pt x="104" y="113"/>
                      <a:pt x="104" y="113"/>
                    </a:cubicBezTo>
                    <a:cubicBezTo>
                      <a:pt x="104" y="113"/>
                      <a:pt x="115" y="113"/>
                      <a:pt x="115" y="102"/>
                    </a:cubicBezTo>
                    <a:cubicBezTo>
                      <a:pt x="115" y="88"/>
                      <a:pt x="115" y="88"/>
                      <a:pt x="115" y="88"/>
                    </a:cubicBezTo>
                    <a:cubicBezTo>
                      <a:pt x="113" y="88"/>
                      <a:pt x="111" y="88"/>
                      <a:pt x="109" y="88"/>
                    </a:cubicBezTo>
                    <a:cubicBezTo>
                      <a:pt x="109" y="64"/>
                      <a:pt x="109" y="64"/>
                      <a:pt x="109" y="64"/>
                    </a:cubicBezTo>
                    <a:cubicBezTo>
                      <a:pt x="111" y="64"/>
                      <a:pt x="113" y="64"/>
                      <a:pt x="115" y="63"/>
                    </a:cubicBezTo>
                    <a:cubicBezTo>
                      <a:pt x="115" y="16"/>
                      <a:pt x="115" y="16"/>
                      <a:pt x="115" y="16"/>
                    </a:cubicBezTo>
                    <a:cubicBezTo>
                      <a:pt x="113" y="16"/>
                      <a:pt x="111" y="16"/>
                      <a:pt x="109" y="16"/>
                    </a:cubicBezTo>
                    <a:cubicBezTo>
                      <a:pt x="109" y="0"/>
                      <a:pt x="109" y="0"/>
                      <a:pt x="109"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135"/>
              <p:cNvSpPr>
                <a:spLocks noEditPoints="1"/>
              </p:cNvSpPr>
              <p:nvPr/>
            </p:nvSpPr>
            <p:spPr bwMode="auto">
              <a:xfrm>
                <a:off x="8413751" y="5135563"/>
                <a:ext cx="4763" cy="68263"/>
              </a:xfrm>
              <a:custGeom>
                <a:avLst/>
                <a:gdLst>
                  <a:gd name="T0" fmla="*/ 6 w 6"/>
                  <a:gd name="T1" fmla="*/ 67 h 92"/>
                  <a:gd name="T2" fmla="*/ 6 w 6"/>
                  <a:gd name="T3" fmla="*/ 67 h 92"/>
                  <a:gd name="T4" fmla="*/ 0 w 6"/>
                  <a:gd name="T5" fmla="*/ 68 h 92"/>
                  <a:gd name="T6" fmla="*/ 0 w 6"/>
                  <a:gd name="T7" fmla="*/ 92 h 92"/>
                  <a:gd name="T8" fmla="*/ 6 w 6"/>
                  <a:gd name="T9" fmla="*/ 92 h 92"/>
                  <a:gd name="T10" fmla="*/ 6 w 6"/>
                  <a:gd name="T11" fmla="*/ 92 h 92"/>
                  <a:gd name="T12" fmla="*/ 6 w 6"/>
                  <a:gd name="T13" fmla="*/ 67 h 92"/>
                  <a:gd name="T14" fmla="*/ 6 w 6"/>
                  <a:gd name="T15" fmla="*/ 0 h 92"/>
                  <a:gd name="T16" fmla="*/ 0 w 6"/>
                  <a:gd name="T17" fmla="*/ 4 h 92"/>
                  <a:gd name="T18" fmla="*/ 0 w 6"/>
                  <a:gd name="T19" fmla="*/ 20 h 92"/>
                  <a:gd name="T20" fmla="*/ 6 w 6"/>
                  <a:gd name="T21" fmla="*/ 20 h 92"/>
                  <a:gd name="T22" fmla="*/ 6 w 6"/>
                  <a:gd name="T23" fmla="*/ 20 h 92"/>
                  <a:gd name="T24" fmla="*/ 6 w 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2">
                    <a:moveTo>
                      <a:pt x="6" y="67"/>
                    </a:moveTo>
                    <a:cubicBezTo>
                      <a:pt x="6" y="67"/>
                      <a:pt x="6" y="67"/>
                      <a:pt x="6" y="67"/>
                    </a:cubicBezTo>
                    <a:cubicBezTo>
                      <a:pt x="4" y="68"/>
                      <a:pt x="2" y="68"/>
                      <a:pt x="0" y="68"/>
                    </a:cubicBezTo>
                    <a:cubicBezTo>
                      <a:pt x="0" y="92"/>
                      <a:pt x="0" y="92"/>
                      <a:pt x="0" y="92"/>
                    </a:cubicBezTo>
                    <a:cubicBezTo>
                      <a:pt x="2" y="92"/>
                      <a:pt x="4" y="92"/>
                      <a:pt x="6" y="92"/>
                    </a:cubicBezTo>
                    <a:cubicBezTo>
                      <a:pt x="6" y="92"/>
                      <a:pt x="6" y="92"/>
                      <a:pt x="6" y="92"/>
                    </a:cubicBezTo>
                    <a:cubicBezTo>
                      <a:pt x="6" y="67"/>
                      <a:pt x="6" y="67"/>
                      <a:pt x="6" y="67"/>
                    </a:cubicBezTo>
                    <a:moveTo>
                      <a:pt x="6" y="0"/>
                    </a:moveTo>
                    <a:cubicBezTo>
                      <a:pt x="0" y="4"/>
                      <a:pt x="0" y="4"/>
                      <a:pt x="0" y="4"/>
                    </a:cubicBezTo>
                    <a:cubicBezTo>
                      <a:pt x="0" y="20"/>
                      <a:pt x="0" y="20"/>
                      <a:pt x="0" y="20"/>
                    </a:cubicBezTo>
                    <a:cubicBezTo>
                      <a:pt x="2" y="20"/>
                      <a:pt x="4" y="20"/>
                      <a:pt x="6" y="20"/>
                    </a:cubicBezTo>
                    <a:cubicBezTo>
                      <a:pt x="6" y="20"/>
                      <a:pt x="6" y="20"/>
                      <a:pt x="6" y="20"/>
                    </a:cubicBezTo>
                    <a:cubicBezTo>
                      <a:pt x="6" y="0"/>
                      <a:pt x="6" y="0"/>
                      <a:pt x="6"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136"/>
              <p:cNvSpPr>
                <a:spLocks/>
              </p:cNvSpPr>
              <p:nvPr/>
            </p:nvSpPr>
            <p:spPr bwMode="auto">
              <a:xfrm>
                <a:off x="8447088" y="5167313"/>
                <a:ext cx="139700" cy="68263"/>
              </a:xfrm>
              <a:custGeom>
                <a:avLst/>
                <a:gdLst>
                  <a:gd name="T0" fmla="*/ 106 w 187"/>
                  <a:gd name="T1" fmla="*/ 91 h 91"/>
                  <a:gd name="T2" fmla="*/ 0 w 187"/>
                  <a:gd name="T3" fmla="*/ 34 h 91"/>
                  <a:gd name="T4" fmla="*/ 34 w 187"/>
                  <a:gd name="T5" fmla="*/ 0 h 91"/>
                  <a:gd name="T6" fmla="*/ 113 w 187"/>
                  <a:gd name="T7" fmla="*/ 42 h 91"/>
                  <a:gd name="T8" fmla="*/ 144 w 187"/>
                  <a:gd name="T9" fmla="*/ 18 h 91"/>
                  <a:gd name="T10" fmla="*/ 187 w 187"/>
                  <a:gd name="T11" fmla="*/ 38 h 91"/>
                  <a:gd name="T12" fmla="*/ 121 w 187"/>
                  <a:gd name="T13" fmla="*/ 89 h 91"/>
                  <a:gd name="T14" fmla="*/ 106 w 187"/>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91">
                    <a:moveTo>
                      <a:pt x="106" y="91"/>
                    </a:moveTo>
                    <a:cubicBezTo>
                      <a:pt x="73" y="91"/>
                      <a:pt x="37" y="72"/>
                      <a:pt x="0" y="34"/>
                    </a:cubicBezTo>
                    <a:cubicBezTo>
                      <a:pt x="34" y="0"/>
                      <a:pt x="34" y="0"/>
                      <a:pt x="34" y="0"/>
                    </a:cubicBezTo>
                    <a:cubicBezTo>
                      <a:pt x="65" y="31"/>
                      <a:pt x="92" y="46"/>
                      <a:pt x="113" y="42"/>
                    </a:cubicBezTo>
                    <a:cubicBezTo>
                      <a:pt x="133" y="39"/>
                      <a:pt x="144" y="18"/>
                      <a:pt x="144" y="18"/>
                    </a:cubicBezTo>
                    <a:cubicBezTo>
                      <a:pt x="187" y="38"/>
                      <a:pt x="187" y="38"/>
                      <a:pt x="187" y="38"/>
                    </a:cubicBezTo>
                    <a:cubicBezTo>
                      <a:pt x="186" y="40"/>
                      <a:pt x="166" y="82"/>
                      <a:pt x="121" y="89"/>
                    </a:cubicBezTo>
                    <a:cubicBezTo>
                      <a:pt x="116" y="90"/>
                      <a:pt x="111" y="91"/>
                      <a:pt x="106"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137"/>
              <p:cNvSpPr>
                <a:spLocks/>
              </p:cNvSpPr>
              <p:nvPr/>
            </p:nvSpPr>
            <p:spPr bwMode="auto">
              <a:xfrm>
                <a:off x="8424863" y="5146675"/>
                <a:ext cx="49213" cy="47625"/>
              </a:xfrm>
              <a:custGeom>
                <a:avLst/>
                <a:gdLst>
                  <a:gd name="T0" fmla="*/ 11 w 65"/>
                  <a:gd name="T1" fmla="*/ 46 h 64"/>
                  <a:gd name="T2" fmla="*/ 10 w 65"/>
                  <a:gd name="T3" fmla="*/ 45 h 64"/>
                  <a:gd name="T4" fmla="*/ 10 w 65"/>
                  <a:gd name="T5" fmla="*/ 10 h 64"/>
                  <a:gd name="T6" fmla="*/ 46 w 65"/>
                  <a:gd name="T7" fmla="*/ 10 h 64"/>
                  <a:gd name="T8" fmla="*/ 46 w 65"/>
                  <a:gd name="T9" fmla="*/ 11 h 64"/>
                  <a:gd name="T10" fmla="*/ 46 w 65"/>
                  <a:gd name="T11" fmla="*/ 11 h 64"/>
                  <a:gd name="T12" fmla="*/ 65 w 65"/>
                  <a:gd name="T13" fmla="*/ 30 h 64"/>
                  <a:gd name="T14" fmla="*/ 29 w 65"/>
                  <a:gd name="T15" fmla="*/ 64 h 64"/>
                  <a:gd name="T16" fmla="*/ 11 w 65"/>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4">
                    <a:moveTo>
                      <a:pt x="11" y="46"/>
                    </a:moveTo>
                    <a:cubicBezTo>
                      <a:pt x="10" y="45"/>
                      <a:pt x="10" y="45"/>
                      <a:pt x="10" y="45"/>
                    </a:cubicBezTo>
                    <a:cubicBezTo>
                      <a:pt x="0" y="35"/>
                      <a:pt x="1" y="19"/>
                      <a:pt x="10" y="10"/>
                    </a:cubicBezTo>
                    <a:cubicBezTo>
                      <a:pt x="20" y="0"/>
                      <a:pt x="36" y="0"/>
                      <a:pt x="46" y="10"/>
                    </a:cubicBezTo>
                    <a:cubicBezTo>
                      <a:pt x="46" y="11"/>
                      <a:pt x="46" y="11"/>
                      <a:pt x="46" y="11"/>
                    </a:cubicBezTo>
                    <a:cubicBezTo>
                      <a:pt x="46" y="11"/>
                      <a:pt x="46" y="11"/>
                      <a:pt x="46" y="11"/>
                    </a:cubicBezTo>
                    <a:cubicBezTo>
                      <a:pt x="65" y="30"/>
                      <a:pt x="65" y="30"/>
                      <a:pt x="65" y="30"/>
                    </a:cubicBezTo>
                    <a:cubicBezTo>
                      <a:pt x="29" y="64"/>
                      <a:pt x="29" y="64"/>
                      <a:pt x="29" y="64"/>
                    </a:cubicBezTo>
                    <a:cubicBezTo>
                      <a:pt x="11" y="46"/>
                      <a:pt x="11" y="46"/>
                      <a:pt x="11"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138"/>
              <p:cNvSpPr>
                <a:spLocks/>
              </p:cNvSpPr>
              <p:nvPr/>
            </p:nvSpPr>
            <p:spPr bwMode="auto">
              <a:xfrm>
                <a:off x="8567738" y="5461000"/>
                <a:ext cx="63500" cy="34925"/>
              </a:xfrm>
              <a:custGeom>
                <a:avLst/>
                <a:gdLst>
                  <a:gd name="T0" fmla="*/ 0 w 40"/>
                  <a:gd name="T1" fmla="*/ 17 h 22"/>
                  <a:gd name="T2" fmla="*/ 17 w 40"/>
                  <a:gd name="T3" fmla="*/ 0 h 22"/>
                  <a:gd name="T4" fmla="*/ 40 w 40"/>
                  <a:gd name="T5" fmla="*/ 0 h 22"/>
                  <a:gd name="T6" fmla="*/ 40 w 40"/>
                  <a:gd name="T7" fmla="*/ 22 h 22"/>
                  <a:gd name="T8" fmla="*/ 0 w 40"/>
                  <a:gd name="T9" fmla="*/ 22 h 22"/>
                  <a:gd name="T10" fmla="*/ 0 w 40"/>
                  <a:gd name="T11" fmla="*/ 17 h 22"/>
                </a:gdLst>
                <a:ahLst/>
                <a:cxnLst>
                  <a:cxn ang="0">
                    <a:pos x="T0" y="T1"/>
                  </a:cxn>
                  <a:cxn ang="0">
                    <a:pos x="T2" y="T3"/>
                  </a:cxn>
                  <a:cxn ang="0">
                    <a:pos x="T4" y="T5"/>
                  </a:cxn>
                  <a:cxn ang="0">
                    <a:pos x="T6" y="T7"/>
                  </a:cxn>
                  <a:cxn ang="0">
                    <a:pos x="T8" y="T9"/>
                  </a:cxn>
                  <a:cxn ang="0">
                    <a:pos x="T10" y="T11"/>
                  </a:cxn>
                </a:cxnLst>
                <a:rect l="0" t="0" r="r" b="b"/>
                <a:pathLst>
                  <a:path w="40" h="22">
                    <a:moveTo>
                      <a:pt x="0" y="17"/>
                    </a:moveTo>
                    <a:lnTo>
                      <a:pt x="17" y="0"/>
                    </a:lnTo>
                    <a:lnTo>
                      <a:pt x="40" y="0"/>
                    </a:lnTo>
                    <a:lnTo>
                      <a:pt x="40"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Rectangle 139"/>
              <p:cNvSpPr>
                <a:spLocks noChangeArrowheads="1"/>
              </p:cNvSpPr>
              <p:nvPr/>
            </p:nvSpPr>
            <p:spPr bwMode="auto">
              <a:xfrm>
                <a:off x="859631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140"/>
              <p:cNvSpPr>
                <a:spLocks noChangeArrowheads="1"/>
              </p:cNvSpPr>
              <p:nvPr/>
            </p:nvSpPr>
            <p:spPr bwMode="auto">
              <a:xfrm>
                <a:off x="859631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Rectangle 141"/>
              <p:cNvSpPr>
                <a:spLocks noChangeArrowheads="1"/>
              </p:cNvSpPr>
              <p:nvPr/>
            </p:nvSpPr>
            <p:spPr bwMode="auto">
              <a:xfrm>
                <a:off x="865346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Rectangle 142"/>
              <p:cNvSpPr>
                <a:spLocks noChangeArrowheads="1"/>
              </p:cNvSpPr>
              <p:nvPr/>
            </p:nvSpPr>
            <p:spPr bwMode="auto">
              <a:xfrm>
                <a:off x="865346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143"/>
              <p:cNvSpPr>
                <a:spLocks/>
              </p:cNvSpPr>
              <p:nvPr/>
            </p:nvSpPr>
            <p:spPr bwMode="auto">
              <a:xfrm>
                <a:off x="8624888" y="5461000"/>
                <a:ext cx="65088" cy="34925"/>
              </a:xfrm>
              <a:custGeom>
                <a:avLst/>
                <a:gdLst>
                  <a:gd name="T0" fmla="*/ 0 w 41"/>
                  <a:gd name="T1" fmla="*/ 17 h 22"/>
                  <a:gd name="T2" fmla="*/ 18 w 41"/>
                  <a:gd name="T3" fmla="*/ 0 h 22"/>
                  <a:gd name="T4" fmla="*/ 41 w 41"/>
                  <a:gd name="T5" fmla="*/ 0 h 22"/>
                  <a:gd name="T6" fmla="*/ 41 w 41"/>
                  <a:gd name="T7" fmla="*/ 22 h 22"/>
                  <a:gd name="T8" fmla="*/ 0 w 41"/>
                  <a:gd name="T9" fmla="*/ 22 h 22"/>
                  <a:gd name="T10" fmla="*/ 0 w 41"/>
                  <a:gd name="T11" fmla="*/ 17 h 22"/>
                </a:gdLst>
                <a:ahLst/>
                <a:cxnLst>
                  <a:cxn ang="0">
                    <a:pos x="T0" y="T1"/>
                  </a:cxn>
                  <a:cxn ang="0">
                    <a:pos x="T2" y="T3"/>
                  </a:cxn>
                  <a:cxn ang="0">
                    <a:pos x="T4" y="T5"/>
                  </a:cxn>
                  <a:cxn ang="0">
                    <a:pos x="T6" y="T7"/>
                  </a:cxn>
                  <a:cxn ang="0">
                    <a:pos x="T8" y="T9"/>
                  </a:cxn>
                  <a:cxn ang="0">
                    <a:pos x="T10" y="T11"/>
                  </a:cxn>
                </a:cxnLst>
                <a:rect l="0" t="0" r="r" b="b"/>
                <a:pathLst>
                  <a:path w="41" h="22">
                    <a:moveTo>
                      <a:pt x="0" y="17"/>
                    </a:moveTo>
                    <a:lnTo>
                      <a:pt x="18" y="0"/>
                    </a:lnTo>
                    <a:lnTo>
                      <a:pt x="41" y="0"/>
                    </a:lnTo>
                    <a:lnTo>
                      <a:pt x="41"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144"/>
              <p:cNvSpPr>
                <a:spLocks/>
              </p:cNvSpPr>
              <p:nvPr/>
            </p:nvSpPr>
            <p:spPr bwMode="auto">
              <a:xfrm>
                <a:off x="8561388" y="4943475"/>
                <a:ext cx="184150" cy="336550"/>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145"/>
              <p:cNvSpPr>
                <a:spLocks/>
              </p:cNvSpPr>
              <p:nvPr/>
            </p:nvSpPr>
            <p:spPr bwMode="auto">
              <a:xfrm>
                <a:off x="8551863" y="4943475"/>
                <a:ext cx="184150" cy="336550"/>
              </a:xfrm>
              <a:custGeom>
                <a:avLst/>
                <a:gdLst>
                  <a:gd name="T0" fmla="*/ 0 w 247"/>
                  <a:gd name="T1" fmla="*/ 28 h 452"/>
                  <a:gd name="T2" fmla="*/ 0 w 247"/>
                  <a:gd name="T3" fmla="*/ 424 h 452"/>
                  <a:gd name="T4" fmla="*/ 29 w 247"/>
                  <a:gd name="T5" fmla="*/ 452 h 452"/>
                  <a:gd name="T6" fmla="*/ 218 w 247"/>
                  <a:gd name="T7" fmla="*/ 452 h 452"/>
                  <a:gd name="T8" fmla="*/ 247 w 247"/>
                  <a:gd name="T9" fmla="*/ 424 h 452"/>
                  <a:gd name="T10" fmla="*/ 247 w 247"/>
                  <a:gd name="T11" fmla="*/ 28 h 452"/>
                  <a:gd name="T12" fmla="*/ 218 w 247"/>
                  <a:gd name="T13" fmla="*/ 0 h 452"/>
                  <a:gd name="T14" fmla="*/ 29 w 247"/>
                  <a:gd name="T15" fmla="*/ 0 h 452"/>
                  <a:gd name="T16" fmla="*/ 0 w 247"/>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2">
                    <a:moveTo>
                      <a:pt x="0" y="28"/>
                    </a:moveTo>
                    <a:cubicBezTo>
                      <a:pt x="0" y="424"/>
                      <a:pt x="0" y="424"/>
                      <a:pt x="0" y="424"/>
                    </a:cubicBezTo>
                    <a:cubicBezTo>
                      <a:pt x="0" y="424"/>
                      <a:pt x="0" y="452"/>
                      <a:pt x="29" y="452"/>
                    </a:cubicBezTo>
                    <a:cubicBezTo>
                      <a:pt x="218" y="452"/>
                      <a:pt x="218" y="452"/>
                      <a:pt x="218" y="452"/>
                    </a:cubicBezTo>
                    <a:cubicBezTo>
                      <a:pt x="218" y="452"/>
                      <a:pt x="247" y="452"/>
                      <a:pt x="247" y="424"/>
                    </a:cubicBezTo>
                    <a:cubicBezTo>
                      <a:pt x="247" y="28"/>
                      <a:pt x="247" y="28"/>
                      <a:pt x="247" y="28"/>
                    </a:cubicBezTo>
                    <a:cubicBezTo>
                      <a:pt x="247" y="28"/>
                      <a:pt x="247" y="0"/>
                      <a:pt x="218" y="0"/>
                    </a:cubicBezTo>
                    <a:cubicBezTo>
                      <a:pt x="29" y="0"/>
                      <a:pt x="29" y="0"/>
                      <a:pt x="29" y="0"/>
                    </a:cubicBezTo>
                    <a:cubicBezTo>
                      <a:pt x="29" y="0"/>
                      <a:pt x="0" y="0"/>
                      <a:pt x="0"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Rectangle 146"/>
              <p:cNvSpPr>
                <a:spLocks noChangeArrowheads="1"/>
              </p:cNvSpPr>
              <p:nvPr/>
            </p:nvSpPr>
            <p:spPr bwMode="auto">
              <a:xfrm>
                <a:off x="8572501" y="4964113"/>
                <a:ext cx="141288" cy="252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Rectangle 147"/>
              <p:cNvSpPr>
                <a:spLocks noChangeArrowheads="1"/>
              </p:cNvSpPr>
              <p:nvPr/>
            </p:nvSpPr>
            <p:spPr bwMode="auto">
              <a:xfrm>
                <a:off x="8572501" y="4964113"/>
                <a:ext cx="1412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Rectangle 148"/>
              <p:cNvSpPr>
                <a:spLocks noChangeArrowheads="1"/>
              </p:cNvSpPr>
              <p:nvPr/>
            </p:nvSpPr>
            <p:spPr bwMode="auto">
              <a:xfrm>
                <a:off x="8807451" y="5264150"/>
                <a:ext cx="180975" cy="225425"/>
              </a:xfrm>
              <a:prstGeom prst="rect">
                <a:avLst/>
              </a:prstGeom>
              <a:solidFill>
                <a:srgbClr val="6625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Rectangle 149"/>
              <p:cNvSpPr>
                <a:spLocks noChangeArrowheads="1"/>
              </p:cNvSpPr>
              <p:nvPr/>
            </p:nvSpPr>
            <p:spPr bwMode="auto">
              <a:xfrm>
                <a:off x="8807451" y="5264150"/>
                <a:ext cx="1809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150"/>
              <p:cNvSpPr>
                <a:spLocks noChangeArrowheads="1"/>
              </p:cNvSpPr>
              <p:nvPr/>
            </p:nvSpPr>
            <p:spPr bwMode="auto">
              <a:xfrm>
                <a:off x="8842376" y="5337175"/>
                <a:ext cx="65088" cy="79375"/>
              </a:xfrm>
              <a:prstGeom prst="rect">
                <a:avLst/>
              </a:prstGeom>
              <a:solidFill>
                <a:srgbClr val="5C21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Rectangle 151"/>
              <p:cNvSpPr>
                <a:spLocks noChangeArrowheads="1"/>
              </p:cNvSpPr>
              <p:nvPr/>
            </p:nvSpPr>
            <p:spPr bwMode="auto">
              <a:xfrm>
                <a:off x="8842376" y="5337175"/>
                <a:ext cx="650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152"/>
              <p:cNvSpPr>
                <a:spLocks/>
              </p:cNvSpPr>
              <p:nvPr/>
            </p:nvSpPr>
            <p:spPr bwMode="auto">
              <a:xfrm>
                <a:off x="8807451" y="5011738"/>
                <a:ext cx="180975" cy="252413"/>
              </a:xfrm>
              <a:custGeom>
                <a:avLst/>
                <a:gdLst>
                  <a:gd name="T0" fmla="*/ 0 w 243"/>
                  <a:gd name="T1" fmla="*/ 24 h 338"/>
                  <a:gd name="T2" fmla="*/ 0 w 243"/>
                  <a:gd name="T3" fmla="*/ 313 h 338"/>
                  <a:gd name="T4" fmla="*/ 25 w 243"/>
                  <a:gd name="T5" fmla="*/ 338 h 338"/>
                  <a:gd name="T6" fmla="*/ 219 w 243"/>
                  <a:gd name="T7" fmla="*/ 338 h 338"/>
                  <a:gd name="T8" fmla="*/ 243 w 243"/>
                  <a:gd name="T9" fmla="*/ 313 h 338"/>
                  <a:gd name="T10" fmla="*/ 243 w 243"/>
                  <a:gd name="T11" fmla="*/ 24 h 338"/>
                  <a:gd name="T12" fmla="*/ 219 w 243"/>
                  <a:gd name="T13" fmla="*/ 0 h 338"/>
                  <a:gd name="T14" fmla="*/ 25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3"/>
                      <a:pt x="0" y="313"/>
                      <a:pt x="0" y="313"/>
                    </a:cubicBezTo>
                    <a:cubicBezTo>
                      <a:pt x="0" y="313"/>
                      <a:pt x="0" y="338"/>
                      <a:pt x="25" y="338"/>
                    </a:cubicBezTo>
                    <a:cubicBezTo>
                      <a:pt x="219" y="338"/>
                      <a:pt x="219" y="338"/>
                      <a:pt x="219" y="338"/>
                    </a:cubicBezTo>
                    <a:cubicBezTo>
                      <a:pt x="219" y="338"/>
                      <a:pt x="243" y="338"/>
                      <a:pt x="243" y="313"/>
                    </a:cubicBezTo>
                    <a:cubicBezTo>
                      <a:pt x="243" y="24"/>
                      <a:pt x="243" y="24"/>
                      <a:pt x="243" y="24"/>
                    </a:cubicBezTo>
                    <a:cubicBezTo>
                      <a:pt x="243" y="24"/>
                      <a:pt x="243" y="0"/>
                      <a:pt x="219" y="0"/>
                    </a:cubicBezTo>
                    <a:cubicBezTo>
                      <a:pt x="25" y="0"/>
                      <a:pt x="25" y="0"/>
                      <a:pt x="25" y="0"/>
                    </a:cubicBezTo>
                    <a:cubicBezTo>
                      <a:pt x="25" y="0"/>
                      <a:pt x="0" y="0"/>
                      <a:pt x="0" y="24"/>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153"/>
              <p:cNvSpPr>
                <a:spLocks/>
              </p:cNvSpPr>
              <p:nvPr/>
            </p:nvSpPr>
            <p:spPr bwMode="auto">
              <a:xfrm>
                <a:off x="8824913" y="5022850"/>
                <a:ext cx="146050" cy="228600"/>
              </a:xfrm>
              <a:custGeom>
                <a:avLst/>
                <a:gdLst>
                  <a:gd name="T0" fmla="*/ 0 w 196"/>
                  <a:gd name="T1" fmla="*/ 22 h 307"/>
                  <a:gd name="T2" fmla="*/ 0 w 196"/>
                  <a:gd name="T3" fmla="*/ 285 h 307"/>
                  <a:gd name="T4" fmla="*/ 20 w 196"/>
                  <a:gd name="T5" fmla="*/ 307 h 307"/>
                  <a:gd name="T6" fmla="*/ 176 w 196"/>
                  <a:gd name="T7" fmla="*/ 307 h 307"/>
                  <a:gd name="T8" fmla="*/ 196 w 196"/>
                  <a:gd name="T9" fmla="*/ 285 h 307"/>
                  <a:gd name="T10" fmla="*/ 196 w 196"/>
                  <a:gd name="T11" fmla="*/ 22 h 307"/>
                  <a:gd name="T12" fmla="*/ 176 w 196"/>
                  <a:gd name="T13" fmla="*/ 0 h 307"/>
                  <a:gd name="T14" fmla="*/ 20 w 196"/>
                  <a:gd name="T15" fmla="*/ 0 h 307"/>
                  <a:gd name="T16" fmla="*/ 0 w 196"/>
                  <a:gd name="T17" fmla="*/ 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7">
                    <a:moveTo>
                      <a:pt x="0" y="22"/>
                    </a:moveTo>
                    <a:cubicBezTo>
                      <a:pt x="0" y="285"/>
                      <a:pt x="0" y="285"/>
                      <a:pt x="0" y="285"/>
                    </a:cubicBezTo>
                    <a:cubicBezTo>
                      <a:pt x="0" y="285"/>
                      <a:pt x="0" y="307"/>
                      <a:pt x="20" y="307"/>
                    </a:cubicBezTo>
                    <a:cubicBezTo>
                      <a:pt x="176" y="307"/>
                      <a:pt x="176" y="307"/>
                      <a:pt x="176" y="307"/>
                    </a:cubicBezTo>
                    <a:cubicBezTo>
                      <a:pt x="176" y="307"/>
                      <a:pt x="196" y="307"/>
                      <a:pt x="196" y="285"/>
                    </a:cubicBezTo>
                    <a:cubicBezTo>
                      <a:pt x="196" y="22"/>
                      <a:pt x="196" y="22"/>
                      <a:pt x="196" y="22"/>
                    </a:cubicBezTo>
                    <a:cubicBezTo>
                      <a:pt x="196" y="22"/>
                      <a:pt x="196" y="0"/>
                      <a:pt x="176" y="0"/>
                    </a:cubicBezTo>
                    <a:cubicBezTo>
                      <a:pt x="20" y="0"/>
                      <a:pt x="20" y="0"/>
                      <a:pt x="20" y="0"/>
                    </a:cubicBezTo>
                    <a:cubicBezTo>
                      <a:pt x="20" y="0"/>
                      <a:pt x="0" y="0"/>
                      <a:pt x="0" y="22"/>
                    </a:cubicBezTo>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154"/>
              <p:cNvSpPr>
                <a:spLocks/>
              </p:cNvSpPr>
              <p:nvPr/>
            </p:nvSpPr>
            <p:spPr bwMode="auto">
              <a:xfrm>
                <a:off x="8807451" y="5054600"/>
                <a:ext cx="180975" cy="209550"/>
              </a:xfrm>
              <a:custGeom>
                <a:avLst/>
                <a:gdLst>
                  <a:gd name="T0" fmla="*/ 243 w 243"/>
                  <a:gd name="T1" fmla="*/ 0 h 280"/>
                  <a:gd name="T2" fmla="*/ 219 w 243"/>
                  <a:gd name="T3" fmla="*/ 22 h 280"/>
                  <a:gd name="T4" fmla="*/ 219 w 243"/>
                  <a:gd name="T5" fmla="*/ 46 h 280"/>
                  <a:gd name="T6" fmla="*/ 242 w 243"/>
                  <a:gd name="T7" fmla="*/ 46 h 280"/>
                  <a:gd name="T8" fmla="*/ 242 w 243"/>
                  <a:gd name="T9" fmla="*/ 50 h 280"/>
                  <a:gd name="T10" fmla="*/ 219 w 243"/>
                  <a:gd name="T11" fmla="*/ 50 h 280"/>
                  <a:gd name="T12" fmla="*/ 219 w 243"/>
                  <a:gd name="T13" fmla="*/ 186 h 280"/>
                  <a:gd name="T14" fmla="*/ 242 w 243"/>
                  <a:gd name="T15" fmla="*/ 186 h 280"/>
                  <a:gd name="T16" fmla="*/ 242 w 243"/>
                  <a:gd name="T17" fmla="*/ 190 h 280"/>
                  <a:gd name="T18" fmla="*/ 219 w 243"/>
                  <a:gd name="T19" fmla="*/ 190 h 280"/>
                  <a:gd name="T20" fmla="*/ 219 w 243"/>
                  <a:gd name="T21" fmla="*/ 242 h 280"/>
                  <a:gd name="T22" fmla="*/ 199 w 243"/>
                  <a:gd name="T23" fmla="*/ 264 h 280"/>
                  <a:gd name="T24" fmla="*/ 43 w 243"/>
                  <a:gd name="T25" fmla="*/ 264 h 280"/>
                  <a:gd name="T26" fmla="*/ 23 w 243"/>
                  <a:gd name="T27" fmla="*/ 242 h 280"/>
                  <a:gd name="T28" fmla="*/ 23 w 243"/>
                  <a:gd name="T29" fmla="*/ 196 h 280"/>
                  <a:gd name="T30" fmla="*/ 0 w 243"/>
                  <a:gd name="T31" fmla="*/ 216 h 280"/>
                  <a:gd name="T32" fmla="*/ 0 w 243"/>
                  <a:gd name="T33" fmla="*/ 255 h 280"/>
                  <a:gd name="T34" fmla="*/ 25 w 243"/>
                  <a:gd name="T35" fmla="*/ 280 h 280"/>
                  <a:gd name="T36" fmla="*/ 219 w 243"/>
                  <a:gd name="T37" fmla="*/ 280 h 280"/>
                  <a:gd name="T38" fmla="*/ 243 w 243"/>
                  <a:gd name="T39" fmla="*/ 255 h 280"/>
                  <a:gd name="T40" fmla="*/ 243 w 243"/>
                  <a:gd name="T4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80">
                    <a:moveTo>
                      <a:pt x="243" y="0"/>
                    </a:moveTo>
                    <a:cubicBezTo>
                      <a:pt x="219" y="22"/>
                      <a:pt x="219" y="22"/>
                      <a:pt x="219" y="22"/>
                    </a:cubicBezTo>
                    <a:cubicBezTo>
                      <a:pt x="219" y="46"/>
                      <a:pt x="219" y="46"/>
                      <a:pt x="219" y="46"/>
                    </a:cubicBezTo>
                    <a:cubicBezTo>
                      <a:pt x="242" y="46"/>
                      <a:pt x="242" y="46"/>
                      <a:pt x="242" y="46"/>
                    </a:cubicBezTo>
                    <a:cubicBezTo>
                      <a:pt x="242" y="50"/>
                      <a:pt x="242" y="50"/>
                      <a:pt x="242" y="50"/>
                    </a:cubicBezTo>
                    <a:cubicBezTo>
                      <a:pt x="219" y="50"/>
                      <a:pt x="219" y="50"/>
                      <a:pt x="219" y="50"/>
                    </a:cubicBezTo>
                    <a:cubicBezTo>
                      <a:pt x="219" y="186"/>
                      <a:pt x="219" y="186"/>
                      <a:pt x="219" y="186"/>
                    </a:cubicBezTo>
                    <a:cubicBezTo>
                      <a:pt x="242" y="186"/>
                      <a:pt x="242" y="186"/>
                      <a:pt x="242" y="186"/>
                    </a:cubicBezTo>
                    <a:cubicBezTo>
                      <a:pt x="242" y="190"/>
                      <a:pt x="242" y="190"/>
                      <a:pt x="242" y="190"/>
                    </a:cubicBezTo>
                    <a:cubicBezTo>
                      <a:pt x="219" y="190"/>
                      <a:pt x="219" y="190"/>
                      <a:pt x="219" y="190"/>
                    </a:cubicBezTo>
                    <a:cubicBezTo>
                      <a:pt x="219" y="242"/>
                      <a:pt x="219" y="242"/>
                      <a:pt x="219" y="242"/>
                    </a:cubicBezTo>
                    <a:cubicBezTo>
                      <a:pt x="219" y="264"/>
                      <a:pt x="199" y="264"/>
                      <a:pt x="199" y="264"/>
                    </a:cubicBezTo>
                    <a:cubicBezTo>
                      <a:pt x="43" y="264"/>
                      <a:pt x="43" y="264"/>
                      <a:pt x="43" y="264"/>
                    </a:cubicBezTo>
                    <a:cubicBezTo>
                      <a:pt x="23" y="264"/>
                      <a:pt x="23" y="242"/>
                      <a:pt x="23" y="242"/>
                    </a:cubicBezTo>
                    <a:cubicBezTo>
                      <a:pt x="23" y="196"/>
                      <a:pt x="23" y="196"/>
                      <a:pt x="23" y="196"/>
                    </a:cubicBezTo>
                    <a:cubicBezTo>
                      <a:pt x="0" y="216"/>
                      <a:pt x="0" y="216"/>
                      <a:pt x="0" y="216"/>
                    </a:cubicBezTo>
                    <a:cubicBezTo>
                      <a:pt x="0" y="255"/>
                      <a:pt x="0" y="255"/>
                      <a:pt x="0" y="255"/>
                    </a:cubicBezTo>
                    <a:cubicBezTo>
                      <a:pt x="0" y="255"/>
                      <a:pt x="0" y="280"/>
                      <a:pt x="25" y="280"/>
                    </a:cubicBezTo>
                    <a:cubicBezTo>
                      <a:pt x="219" y="280"/>
                      <a:pt x="219" y="280"/>
                      <a:pt x="219" y="280"/>
                    </a:cubicBezTo>
                    <a:cubicBezTo>
                      <a:pt x="219" y="280"/>
                      <a:pt x="243" y="280"/>
                      <a:pt x="243" y="255"/>
                    </a:cubicBezTo>
                    <a:cubicBezTo>
                      <a:pt x="243" y="0"/>
                      <a:pt x="243" y="0"/>
                      <a:pt x="243"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155"/>
              <p:cNvSpPr>
                <a:spLocks noEditPoints="1"/>
              </p:cNvSpPr>
              <p:nvPr/>
            </p:nvSpPr>
            <p:spPr bwMode="auto">
              <a:xfrm>
                <a:off x="8824913" y="5070475"/>
                <a:ext cx="146050" cy="180975"/>
              </a:xfrm>
              <a:custGeom>
                <a:avLst/>
                <a:gdLst>
                  <a:gd name="T0" fmla="*/ 196 w 196"/>
                  <a:gd name="T1" fmla="*/ 168 h 242"/>
                  <a:gd name="T2" fmla="*/ 7 w 196"/>
                  <a:gd name="T3" fmla="*/ 168 h 242"/>
                  <a:gd name="T4" fmla="*/ 0 w 196"/>
                  <a:gd name="T5" fmla="*/ 174 h 242"/>
                  <a:gd name="T6" fmla="*/ 0 w 196"/>
                  <a:gd name="T7" fmla="*/ 220 h 242"/>
                  <a:gd name="T8" fmla="*/ 20 w 196"/>
                  <a:gd name="T9" fmla="*/ 242 h 242"/>
                  <a:gd name="T10" fmla="*/ 176 w 196"/>
                  <a:gd name="T11" fmla="*/ 242 h 242"/>
                  <a:gd name="T12" fmla="*/ 196 w 196"/>
                  <a:gd name="T13" fmla="*/ 220 h 242"/>
                  <a:gd name="T14" fmla="*/ 196 w 196"/>
                  <a:gd name="T15" fmla="*/ 168 h 242"/>
                  <a:gd name="T16" fmla="*/ 196 w 196"/>
                  <a:gd name="T17" fmla="*/ 28 h 242"/>
                  <a:gd name="T18" fmla="*/ 164 w 196"/>
                  <a:gd name="T19" fmla="*/ 28 h 242"/>
                  <a:gd name="T20" fmla="*/ 11 w 196"/>
                  <a:gd name="T21" fmla="*/ 164 h 242"/>
                  <a:gd name="T22" fmla="*/ 196 w 196"/>
                  <a:gd name="T23" fmla="*/ 164 h 242"/>
                  <a:gd name="T24" fmla="*/ 196 w 196"/>
                  <a:gd name="T25" fmla="*/ 28 h 242"/>
                  <a:gd name="T26" fmla="*/ 196 w 196"/>
                  <a:gd name="T27" fmla="*/ 0 h 242"/>
                  <a:gd name="T28" fmla="*/ 168 w 196"/>
                  <a:gd name="T29" fmla="*/ 24 h 242"/>
                  <a:gd name="T30" fmla="*/ 196 w 196"/>
                  <a:gd name="T31" fmla="*/ 24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8"/>
                    </a:moveTo>
                    <a:cubicBezTo>
                      <a:pt x="7" y="168"/>
                      <a:pt x="7" y="168"/>
                      <a:pt x="7" y="168"/>
                    </a:cubicBezTo>
                    <a:cubicBezTo>
                      <a:pt x="0" y="174"/>
                      <a:pt x="0" y="174"/>
                      <a:pt x="0" y="174"/>
                    </a:cubicBezTo>
                    <a:cubicBezTo>
                      <a:pt x="0" y="220"/>
                      <a:pt x="0" y="220"/>
                      <a:pt x="0" y="220"/>
                    </a:cubicBezTo>
                    <a:cubicBezTo>
                      <a:pt x="0" y="220"/>
                      <a:pt x="0" y="242"/>
                      <a:pt x="20" y="242"/>
                    </a:cubicBezTo>
                    <a:cubicBezTo>
                      <a:pt x="176" y="242"/>
                      <a:pt x="176" y="242"/>
                      <a:pt x="176" y="242"/>
                    </a:cubicBezTo>
                    <a:cubicBezTo>
                      <a:pt x="176" y="242"/>
                      <a:pt x="196" y="242"/>
                      <a:pt x="196" y="220"/>
                    </a:cubicBezTo>
                    <a:cubicBezTo>
                      <a:pt x="196" y="168"/>
                      <a:pt x="196" y="168"/>
                      <a:pt x="196" y="168"/>
                    </a:cubicBezTo>
                    <a:moveTo>
                      <a:pt x="196" y="28"/>
                    </a:moveTo>
                    <a:cubicBezTo>
                      <a:pt x="164" y="28"/>
                      <a:pt x="164" y="28"/>
                      <a:pt x="164" y="28"/>
                    </a:cubicBezTo>
                    <a:cubicBezTo>
                      <a:pt x="11" y="164"/>
                      <a:pt x="11" y="164"/>
                      <a:pt x="11" y="164"/>
                    </a:cubicBezTo>
                    <a:cubicBezTo>
                      <a:pt x="196" y="164"/>
                      <a:pt x="196" y="164"/>
                      <a:pt x="196" y="164"/>
                    </a:cubicBezTo>
                    <a:cubicBezTo>
                      <a:pt x="196" y="28"/>
                      <a:pt x="196" y="28"/>
                      <a:pt x="196" y="28"/>
                    </a:cubicBezTo>
                    <a:moveTo>
                      <a:pt x="196" y="0"/>
                    </a:moveTo>
                    <a:cubicBezTo>
                      <a:pt x="168" y="24"/>
                      <a:pt x="168" y="24"/>
                      <a:pt x="168" y="24"/>
                    </a:cubicBezTo>
                    <a:cubicBezTo>
                      <a:pt x="196" y="24"/>
                      <a:pt x="196" y="24"/>
                      <a:pt x="196" y="24"/>
                    </a:cubicBezTo>
                    <a:cubicBezTo>
                      <a:pt x="196" y="0"/>
                      <a:pt x="196" y="0"/>
                      <a:pt x="196"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156"/>
              <p:cNvSpPr>
                <a:spLocks/>
              </p:cNvSpPr>
              <p:nvPr/>
            </p:nvSpPr>
            <p:spPr bwMode="auto">
              <a:xfrm>
                <a:off x="8147051" y="5111750"/>
                <a:ext cx="85725" cy="111125"/>
              </a:xfrm>
              <a:custGeom>
                <a:avLst/>
                <a:gdLst>
                  <a:gd name="T0" fmla="*/ 114 w 114"/>
                  <a:gd name="T1" fmla="*/ 11 h 148"/>
                  <a:gd name="T2" fmla="*/ 114 w 114"/>
                  <a:gd name="T3" fmla="*/ 137 h 148"/>
                  <a:gd name="T4" fmla="*/ 103 w 114"/>
                  <a:gd name="T5" fmla="*/ 148 h 148"/>
                  <a:gd name="T6" fmla="*/ 11 w 114"/>
                  <a:gd name="T7" fmla="*/ 148 h 148"/>
                  <a:gd name="T8" fmla="*/ 0 w 114"/>
                  <a:gd name="T9" fmla="*/ 137 h 148"/>
                  <a:gd name="T10" fmla="*/ 0 w 114"/>
                  <a:gd name="T11" fmla="*/ 11 h 148"/>
                  <a:gd name="T12" fmla="*/ 11 w 114"/>
                  <a:gd name="T13" fmla="*/ 0 h 148"/>
                  <a:gd name="T14" fmla="*/ 103 w 114"/>
                  <a:gd name="T15" fmla="*/ 0 h 148"/>
                  <a:gd name="T16" fmla="*/ 114 w 114"/>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8">
                    <a:moveTo>
                      <a:pt x="114" y="11"/>
                    </a:moveTo>
                    <a:cubicBezTo>
                      <a:pt x="114" y="137"/>
                      <a:pt x="114" y="137"/>
                      <a:pt x="114" y="137"/>
                    </a:cubicBezTo>
                    <a:cubicBezTo>
                      <a:pt x="114" y="137"/>
                      <a:pt x="114" y="148"/>
                      <a:pt x="103" y="148"/>
                    </a:cubicBezTo>
                    <a:cubicBezTo>
                      <a:pt x="11" y="148"/>
                      <a:pt x="11" y="148"/>
                      <a:pt x="11" y="148"/>
                    </a:cubicBezTo>
                    <a:cubicBezTo>
                      <a:pt x="11" y="148"/>
                      <a:pt x="0" y="148"/>
                      <a:pt x="0" y="137"/>
                    </a:cubicBezTo>
                    <a:cubicBezTo>
                      <a:pt x="0" y="11"/>
                      <a:pt x="0" y="11"/>
                      <a:pt x="0" y="11"/>
                    </a:cubicBezTo>
                    <a:cubicBezTo>
                      <a:pt x="0" y="11"/>
                      <a:pt x="0" y="0"/>
                      <a:pt x="11" y="0"/>
                    </a:cubicBezTo>
                    <a:cubicBezTo>
                      <a:pt x="103" y="0"/>
                      <a:pt x="103" y="0"/>
                      <a:pt x="103" y="0"/>
                    </a:cubicBezTo>
                    <a:cubicBezTo>
                      <a:pt x="103" y="0"/>
                      <a:pt x="114" y="0"/>
                      <a:pt x="114" y="11"/>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157"/>
              <p:cNvSpPr>
                <a:spLocks/>
              </p:cNvSpPr>
              <p:nvPr/>
            </p:nvSpPr>
            <p:spPr bwMode="auto">
              <a:xfrm>
                <a:off x="8156576" y="5118100"/>
                <a:ext cx="66675" cy="17463"/>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158"/>
              <p:cNvSpPr>
                <a:spLocks/>
              </p:cNvSpPr>
              <p:nvPr/>
            </p:nvSpPr>
            <p:spPr bwMode="auto">
              <a:xfrm>
                <a:off x="8115301" y="5130800"/>
                <a:ext cx="34925" cy="73025"/>
              </a:xfrm>
              <a:custGeom>
                <a:avLst/>
                <a:gdLst>
                  <a:gd name="T0" fmla="*/ 24 w 48"/>
                  <a:gd name="T1" fmla="*/ 49 h 97"/>
                  <a:gd name="T2" fmla="*/ 48 w 48"/>
                  <a:gd name="T3" fmla="*/ 25 h 97"/>
                  <a:gd name="T4" fmla="*/ 48 w 48"/>
                  <a:gd name="T5" fmla="*/ 0 h 97"/>
                  <a:gd name="T6" fmla="*/ 0 w 48"/>
                  <a:gd name="T7" fmla="*/ 49 h 97"/>
                  <a:gd name="T8" fmla="*/ 48 w 48"/>
                  <a:gd name="T9" fmla="*/ 97 h 97"/>
                  <a:gd name="T10" fmla="*/ 48 w 48"/>
                  <a:gd name="T11" fmla="*/ 73 h 97"/>
                  <a:gd name="T12" fmla="*/ 24 w 48"/>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8" h="97">
                    <a:moveTo>
                      <a:pt x="24" y="49"/>
                    </a:moveTo>
                    <a:cubicBezTo>
                      <a:pt x="24" y="35"/>
                      <a:pt x="35" y="25"/>
                      <a:pt x="48" y="25"/>
                    </a:cubicBezTo>
                    <a:cubicBezTo>
                      <a:pt x="48" y="0"/>
                      <a:pt x="48" y="0"/>
                      <a:pt x="48" y="0"/>
                    </a:cubicBezTo>
                    <a:cubicBezTo>
                      <a:pt x="22" y="0"/>
                      <a:pt x="0" y="22"/>
                      <a:pt x="0" y="49"/>
                    </a:cubicBezTo>
                    <a:cubicBezTo>
                      <a:pt x="0" y="75"/>
                      <a:pt x="22" y="97"/>
                      <a:pt x="48" y="97"/>
                    </a:cubicBezTo>
                    <a:cubicBezTo>
                      <a:pt x="48" y="73"/>
                      <a:pt x="48" y="73"/>
                      <a:pt x="48" y="73"/>
                    </a:cubicBezTo>
                    <a:cubicBezTo>
                      <a:pt x="35" y="73"/>
                      <a:pt x="24" y="62"/>
                      <a:pt x="24" y="49"/>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159"/>
              <p:cNvSpPr>
                <a:spLocks/>
              </p:cNvSpPr>
              <p:nvPr/>
            </p:nvSpPr>
            <p:spPr bwMode="auto">
              <a:xfrm>
                <a:off x="8147051" y="5138738"/>
                <a:ext cx="85725" cy="84138"/>
              </a:xfrm>
              <a:custGeom>
                <a:avLst/>
                <a:gdLst>
                  <a:gd name="T0" fmla="*/ 5 w 114"/>
                  <a:gd name="T1" fmla="*/ 0 h 113"/>
                  <a:gd name="T2" fmla="*/ 5 w 114"/>
                  <a:gd name="T3" fmla="*/ 16 h 113"/>
                  <a:gd name="T4" fmla="*/ 0 w 114"/>
                  <a:gd name="T5" fmla="*/ 16 h 113"/>
                  <a:gd name="T6" fmla="*/ 0 w 114"/>
                  <a:gd name="T7" fmla="*/ 63 h 113"/>
                  <a:gd name="T8" fmla="*/ 5 w 114"/>
                  <a:gd name="T9" fmla="*/ 64 h 113"/>
                  <a:gd name="T10" fmla="*/ 5 w 114"/>
                  <a:gd name="T11" fmla="*/ 88 h 113"/>
                  <a:gd name="T12" fmla="*/ 0 w 114"/>
                  <a:gd name="T13" fmla="*/ 88 h 113"/>
                  <a:gd name="T14" fmla="*/ 0 w 114"/>
                  <a:gd name="T15" fmla="*/ 102 h 113"/>
                  <a:gd name="T16" fmla="*/ 11 w 114"/>
                  <a:gd name="T17" fmla="*/ 113 h 113"/>
                  <a:gd name="T18" fmla="*/ 103 w 114"/>
                  <a:gd name="T19" fmla="*/ 113 h 113"/>
                  <a:gd name="T20" fmla="*/ 114 w 114"/>
                  <a:gd name="T21" fmla="*/ 102 h 113"/>
                  <a:gd name="T22" fmla="*/ 114 w 114"/>
                  <a:gd name="T23" fmla="*/ 75 h 113"/>
                  <a:gd name="T24" fmla="*/ 5 w 114"/>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3">
                    <a:moveTo>
                      <a:pt x="5" y="0"/>
                    </a:moveTo>
                    <a:cubicBezTo>
                      <a:pt x="5" y="16"/>
                      <a:pt x="5" y="16"/>
                      <a:pt x="5" y="16"/>
                    </a:cubicBezTo>
                    <a:cubicBezTo>
                      <a:pt x="3" y="16"/>
                      <a:pt x="2" y="16"/>
                      <a:pt x="0" y="16"/>
                    </a:cubicBezTo>
                    <a:cubicBezTo>
                      <a:pt x="0" y="63"/>
                      <a:pt x="0" y="63"/>
                      <a:pt x="0" y="63"/>
                    </a:cubicBezTo>
                    <a:cubicBezTo>
                      <a:pt x="2" y="64"/>
                      <a:pt x="3" y="64"/>
                      <a:pt x="5" y="64"/>
                    </a:cubicBezTo>
                    <a:cubicBezTo>
                      <a:pt x="5" y="88"/>
                      <a:pt x="5" y="88"/>
                      <a:pt x="5" y="88"/>
                    </a:cubicBezTo>
                    <a:cubicBezTo>
                      <a:pt x="3" y="88"/>
                      <a:pt x="2" y="88"/>
                      <a:pt x="0" y="88"/>
                    </a:cubicBezTo>
                    <a:cubicBezTo>
                      <a:pt x="0" y="102"/>
                      <a:pt x="0" y="102"/>
                      <a:pt x="0" y="102"/>
                    </a:cubicBezTo>
                    <a:cubicBezTo>
                      <a:pt x="0" y="113"/>
                      <a:pt x="11" y="113"/>
                      <a:pt x="11" y="113"/>
                    </a:cubicBezTo>
                    <a:cubicBezTo>
                      <a:pt x="103" y="113"/>
                      <a:pt x="103" y="113"/>
                      <a:pt x="103" y="113"/>
                    </a:cubicBezTo>
                    <a:cubicBezTo>
                      <a:pt x="114" y="113"/>
                      <a:pt x="114" y="102"/>
                      <a:pt x="114" y="102"/>
                    </a:cubicBezTo>
                    <a:cubicBezTo>
                      <a:pt x="114" y="75"/>
                      <a:pt x="114" y="75"/>
                      <a:pt x="114" y="75"/>
                    </a:cubicBezTo>
                    <a:cubicBezTo>
                      <a:pt x="5" y="0"/>
                      <a:pt x="5" y="0"/>
                      <a:pt x="5"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160"/>
              <p:cNvSpPr>
                <a:spLocks noEditPoints="1"/>
              </p:cNvSpPr>
              <p:nvPr/>
            </p:nvSpPr>
            <p:spPr bwMode="auto">
              <a:xfrm>
                <a:off x="8147051" y="5135563"/>
                <a:ext cx="3175" cy="68263"/>
              </a:xfrm>
              <a:custGeom>
                <a:avLst/>
                <a:gdLst>
                  <a:gd name="T0" fmla="*/ 0 w 5"/>
                  <a:gd name="T1" fmla="*/ 67 h 92"/>
                  <a:gd name="T2" fmla="*/ 0 w 5"/>
                  <a:gd name="T3" fmla="*/ 92 h 92"/>
                  <a:gd name="T4" fmla="*/ 5 w 5"/>
                  <a:gd name="T5" fmla="*/ 92 h 92"/>
                  <a:gd name="T6" fmla="*/ 5 w 5"/>
                  <a:gd name="T7" fmla="*/ 68 h 92"/>
                  <a:gd name="T8" fmla="*/ 0 w 5"/>
                  <a:gd name="T9" fmla="*/ 67 h 92"/>
                  <a:gd name="T10" fmla="*/ 0 w 5"/>
                  <a:gd name="T11" fmla="*/ 0 h 92"/>
                  <a:gd name="T12" fmla="*/ 0 w 5"/>
                  <a:gd name="T13" fmla="*/ 20 h 92"/>
                  <a:gd name="T14" fmla="*/ 5 w 5"/>
                  <a:gd name="T15" fmla="*/ 20 h 92"/>
                  <a:gd name="T16" fmla="*/ 5 w 5"/>
                  <a:gd name="T17" fmla="*/ 4 h 92"/>
                  <a:gd name="T18" fmla="*/ 0 w 5"/>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2">
                    <a:moveTo>
                      <a:pt x="0" y="67"/>
                    </a:moveTo>
                    <a:cubicBezTo>
                      <a:pt x="0" y="92"/>
                      <a:pt x="0" y="92"/>
                      <a:pt x="0" y="92"/>
                    </a:cubicBezTo>
                    <a:cubicBezTo>
                      <a:pt x="2" y="92"/>
                      <a:pt x="3" y="92"/>
                      <a:pt x="5" y="92"/>
                    </a:cubicBezTo>
                    <a:cubicBezTo>
                      <a:pt x="5" y="68"/>
                      <a:pt x="5" y="68"/>
                      <a:pt x="5" y="68"/>
                    </a:cubicBezTo>
                    <a:cubicBezTo>
                      <a:pt x="3" y="68"/>
                      <a:pt x="2" y="68"/>
                      <a:pt x="0" y="67"/>
                    </a:cubicBezTo>
                    <a:moveTo>
                      <a:pt x="0" y="0"/>
                    </a:moveTo>
                    <a:cubicBezTo>
                      <a:pt x="0" y="20"/>
                      <a:pt x="0" y="20"/>
                      <a:pt x="0" y="20"/>
                    </a:cubicBezTo>
                    <a:cubicBezTo>
                      <a:pt x="2" y="20"/>
                      <a:pt x="3" y="20"/>
                      <a:pt x="5" y="20"/>
                    </a:cubicBezTo>
                    <a:cubicBezTo>
                      <a:pt x="5" y="4"/>
                      <a:pt x="5" y="4"/>
                      <a:pt x="5" y="4"/>
                    </a:cubicBezTo>
                    <a:cubicBezTo>
                      <a:pt x="0" y="0"/>
                      <a:pt x="0" y="0"/>
                      <a:pt x="0"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161"/>
              <p:cNvSpPr>
                <a:spLocks/>
              </p:cNvSpPr>
              <p:nvPr/>
            </p:nvSpPr>
            <p:spPr bwMode="auto">
              <a:xfrm>
                <a:off x="7980363" y="5167313"/>
                <a:ext cx="139700" cy="68263"/>
              </a:xfrm>
              <a:custGeom>
                <a:avLst/>
                <a:gdLst>
                  <a:gd name="T0" fmla="*/ 80 w 187"/>
                  <a:gd name="T1" fmla="*/ 91 h 91"/>
                  <a:gd name="T2" fmla="*/ 66 w 187"/>
                  <a:gd name="T3" fmla="*/ 89 h 91"/>
                  <a:gd name="T4" fmla="*/ 0 w 187"/>
                  <a:gd name="T5" fmla="*/ 38 h 91"/>
                  <a:gd name="T6" fmla="*/ 21 w 187"/>
                  <a:gd name="T7" fmla="*/ 28 h 91"/>
                  <a:gd name="T8" fmla="*/ 43 w 187"/>
                  <a:gd name="T9" fmla="*/ 18 h 91"/>
                  <a:gd name="T10" fmla="*/ 74 w 187"/>
                  <a:gd name="T11" fmla="*/ 42 h 91"/>
                  <a:gd name="T12" fmla="*/ 153 w 187"/>
                  <a:gd name="T13" fmla="*/ 0 h 91"/>
                  <a:gd name="T14" fmla="*/ 187 w 187"/>
                  <a:gd name="T15" fmla="*/ 34 h 91"/>
                  <a:gd name="T16" fmla="*/ 80 w 187"/>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1">
                    <a:moveTo>
                      <a:pt x="80" y="91"/>
                    </a:moveTo>
                    <a:cubicBezTo>
                      <a:pt x="75" y="91"/>
                      <a:pt x="71" y="90"/>
                      <a:pt x="66" y="89"/>
                    </a:cubicBezTo>
                    <a:cubicBezTo>
                      <a:pt x="21" y="82"/>
                      <a:pt x="0" y="40"/>
                      <a:pt x="0" y="38"/>
                    </a:cubicBezTo>
                    <a:cubicBezTo>
                      <a:pt x="21" y="28"/>
                      <a:pt x="21" y="28"/>
                      <a:pt x="21" y="28"/>
                    </a:cubicBezTo>
                    <a:cubicBezTo>
                      <a:pt x="43" y="18"/>
                      <a:pt x="43" y="18"/>
                      <a:pt x="43" y="18"/>
                    </a:cubicBezTo>
                    <a:cubicBezTo>
                      <a:pt x="43" y="18"/>
                      <a:pt x="54" y="39"/>
                      <a:pt x="74" y="42"/>
                    </a:cubicBezTo>
                    <a:cubicBezTo>
                      <a:pt x="95" y="46"/>
                      <a:pt x="122" y="31"/>
                      <a:pt x="153" y="0"/>
                    </a:cubicBezTo>
                    <a:cubicBezTo>
                      <a:pt x="187" y="34"/>
                      <a:pt x="187" y="34"/>
                      <a:pt x="187" y="34"/>
                    </a:cubicBezTo>
                    <a:cubicBezTo>
                      <a:pt x="149" y="72"/>
                      <a:pt x="114" y="91"/>
                      <a:pt x="80"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162"/>
              <p:cNvSpPr>
                <a:spLocks/>
              </p:cNvSpPr>
              <p:nvPr/>
            </p:nvSpPr>
            <p:spPr bwMode="auto">
              <a:xfrm>
                <a:off x="8093076" y="5146675"/>
                <a:ext cx="47625" cy="47625"/>
              </a:xfrm>
              <a:custGeom>
                <a:avLst/>
                <a:gdLst>
                  <a:gd name="T0" fmla="*/ 54 w 64"/>
                  <a:gd name="T1" fmla="*/ 46 h 64"/>
                  <a:gd name="T2" fmla="*/ 54 w 64"/>
                  <a:gd name="T3" fmla="*/ 45 h 64"/>
                  <a:gd name="T4" fmla="*/ 54 w 64"/>
                  <a:gd name="T5" fmla="*/ 10 h 64"/>
                  <a:gd name="T6" fmla="*/ 19 w 64"/>
                  <a:gd name="T7" fmla="*/ 10 h 64"/>
                  <a:gd name="T8" fmla="*/ 18 w 64"/>
                  <a:gd name="T9" fmla="*/ 11 h 64"/>
                  <a:gd name="T10" fmla="*/ 18 w 64"/>
                  <a:gd name="T11" fmla="*/ 11 h 64"/>
                  <a:gd name="T12" fmla="*/ 0 w 64"/>
                  <a:gd name="T13" fmla="*/ 30 h 64"/>
                  <a:gd name="T14" fmla="*/ 36 w 64"/>
                  <a:gd name="T15" fmla="*/ 64 h 64"/>
                  <a:gd name="T16" fmla="*/ 54 w 64"/>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54" y="46"/>
                    </a:moveTo>
                    <a:cubicBezTo>
                      <a:pt x="54" y="45"/>
                      <a:pt x="54" y="45"/>
                      <a:pt x="54" y="45"/>
                    </a:cubicBezTo>
                    <a:cubicBezTo>
                      <a:pt x="64" y="35"/>
                      <a:pt x="64" y="19"/>
                      <a:pt x="54" y="10"/>
                    </a:cubicBezTo>
                    <a:cubicBezTo>
                      <a:pt x="44" y="0"/>
                      <a:pt x="29" y="0"/>
                      <a:pt x="19" y="10"/>
                    </a:cubicBezTo>
                    <a:cubicBezTo>
                      <a:pt x="18" y="11"/>
                      <a:pt x="18" y="11"/>
                      <a:pt x="18" y="11"/>
                    </a:cubicBezTo>
                    <a:cubicBezTo>
                      <a:pt x="18" y="11"/>
                      <a:pt x="18" y="11"/>
                      <a:pt x="18" y="11"/>
                    </a:cubicBezTo>
                    <a:cubicBezTo>
                      <a:pt x="0" y="30"/>
                      <a:pt x="0" y="30"/>
                      <a:pt x="0" y="30"/>
                    </a:cubicBezTo>
                    <a:cubicBezTo>
                      <a:pt x="36" y="64"/>
                      <a:pt x="36" y="64"/>
                      <a:pt x="36" y="64"/>
                    </a:cubicBezTo>
                    <a:cubicBezTo>
                      <a:pt x="54" y="46"/>
                      <a:pt x="54" y="46"/>
                      <a:pt x="54"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163"/>
              <p:cNvSpPr>
                <a:spLocks/>
              </p:cNvSpPr>
              <p:nvPr/>
            </p:nvSpPr>
            <p:spPr bwMode="auto">
              <a:xfrm>
                <a:off x="7831138" y="5448300"/>
                <a:ext cx="85725" cy="47625"/>
              </a:xfrm>
              <a:custGeom>
                <a:avLst/>
                <a:gdLst>
                  <a:gd name="T0" fmla="*/ 54 w 54"/>
                  <a:gd name="T1" fmla="*/ 23 h 30"/>
                  <a:gd name="T2" fmla="*/ 31 w 54"/>
                  <a:gd name="T3" fmla="*/ 0 h 30"/>
                  <a:gd name="T4" fmla="*/ 0 w 54"/>
                  <a:gd name="T5" fmla="*/ 0 h 30"/>
                  <a:gd name="T6" fmla="*/ 0 w 54"/>
                  <a:gd name="T7" fmla="*/ 30 h 30"/>
                  <a:gd name="T8" fmla="*/ 54 w 54"/>
                  <a:gd name="T9" fmla="*/ 30 h 30"/>
                  <a:gd name="T10" fmla="*/ 54 w 54"/>
                  <a:gd name="T11" fmla="*/ 23 h 30"/>
                </a:gdLst>
                <a:ahLst/>
                <a:cxnLst>
                  <a:cxn ang="0">
                    <a:pos x="T0" y="T1"/>
                  </a:cxn>
                  <a:cxn ang="0">
                    <a:pos x="T2" y="T3"/>
                  </a:cxn>
                  <a:cxn ang="0">
                    <a:pos x="T4" y="T5"/>
                  </a:cxn>
                  <a:cxn ang="0">
                    <a:pos x="T6" y="T7"/>
                  </a:cxn>
                  <a:cxn ang="0">
                    <a:pos x="T8" y="T9"/>
                  </a:cxn>
                  <a:cxn ang="0">
                    <a:pos x="T10" y="T11"/>
                  </a:cxn>
                </a:cxnLst>
                <a:rect l="0" t="0" r="r" b="b"/>
                <a:pathLst>
                  <a:path w="54" h="30">
                    <a:moveTo>
                      <a:pt x="54" y="23"/>
                    </a:moveTo>
                    <a:lnTo>
                      <a:pt x="31" y="0"/>
                    </a:lnTo>
                    <a:lnTo>
                      <a:pt x="0" y="0"/>
                    </a:lnTo>
                    <a:lnTo>
                      <a:pt x="0" y="30"/>
                    </a:lnTo>
                    <a:lnTo>
                      <a:pt x="54" y="30"/>
                    </a:lnTo>
                    <a:lnTo>
                      <a:pt x="54"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164"/>
              <p:cNvSpPr>
                <a:spLocks noChangeArrowheads="1"/>
              </p:cNvSpPr>
              <p:nvPr/>
            </p:nvSpPr>
            <p:spPr bwMode="auto">
              <a:xfrm>
                <a:off x="7726363" y="5133975"/>
                <a:ext cx="49213"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165"/>
              <p:cNvSpPr>
                <a:spLocks noChangeArrowheads="1"/>
              </p:cNvSpPr>
              <p:nvPr/>
            </p:nvSpPr>
            <p:spPr bwMode="auto">
              <a:xfrm>
                <a:off x="7726363" y="5133975"/>
                <a:ext cx="492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166"/>
              <p:cNvSpPr>
                <a:spLocks/>
              </p:cNvSpPr>
              <p:nvPr/>
            </p:nvSpPr>
            <p:spPr bwMode="auto">
              <a:xfrm>
                <a:off x="7726363" y="5448300"/>
                <a:ext cx="87313" cy="47625"/>
              </a:xfrm>
              <a:custGeom>
                <a:avLst/>
                <a:gdLst>
                  <a:gd name="T0" fmla="*/ 55 w 55"/>
                  <a:gd name="T1" fmla="*/ 23 h 30"/>
                  <a:gd name="T2" fmla="*/ 31 w 55"/>
                  <a:gd name="T3" fmla="*/ 0 h 30"/>
                  <a:gd name="T4" fmla="*/ 0 w 55"/>
                  <a:gd name="T5" fmla="*/ 0 h 30"/>
                  <a:gd name="T6" fmla="*/ 0 w 55"/>
                  <a:gd name="T7" fmla="*/ 30 h 30"/>
                  <a:gd name="T8" fmla="*/ 55 w 55"/>
                  <a:gd name="T9" fmla="*/ 30 h 30"/>
                  <a:gd name="T10" fmla="*/ 55 w 55"/>
                  <a:gd name="T11" fmla="*/ 23 h 30"/>
                </a:gdLst>
                <a:ahLst/>
                <a:cxnLst>
                  <a:cxn ang="0">
                    <a:pos x="T0" y="T1"/>
                  </a:cxn>
                  <a:cxn ang="0">
                    <a:pos x="T2" y="T3"/>
                  </a:cxn>
                  <a:cxn ang="0">
                    <a:pos x="T4" y="T5"/>
                  </a:cxn>
                  <a:cxn ang="0">
                    <a:pos x="T6" y="T7"/>
                  </a:cxn>
                  <a:cxn ang="0">
                    <a:pos x="T8" y="T9"/>
                  </a:cxn>
                  <a:cxn ang="0">
                    <a:pos x="T10" y="T11"/>
                  </a:cxn>
                </a:cxnLst>
                <a:rect l="0" t="0" r="r" b="b"/>
                <a:pathLst>
                  <a:path w="55" h="30">
                    <a:moveTo>
                      <a:pt x="55" y="23"/>
                    </a:moveTo>
                    <a:lnTo>
                      <a:pt x="31" y="0"/>
                    </a:lnTo>
                    <a:lnTo>
                      <a:pt x="0" y="0"/>
                    </a:lnTo>
                    <a:lnTo>
                      <a:pt x="0" y="30"/>
                    </a:lnTo>
                    <a:lnTo>
                      <a:pt x="55" y="30"/>
                    </a:lnTo>
                    <a:lnTo>
                      <a:pt x="55"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167"/>
              <p:cNvSpPr>
                <a:spLocks/>
              </p:cNvSpPr>
              <p:nvPr/>
            </p:nvSpPr>
            <p:spPr bwMode="auto">
              <a:xfrm>
                <a:off x="7578726" y="4943475"/>
                <a:ext cx="412750" cy="338138"/>
              </a:xfrm>
              <a:custGeom>
                <a:avLst/>
                <a:gdLst>
                  <a:gd name="T0" fmla="*/ 551 w 551"/>
                  <a:gd name="T1" fmla="*/ 28 h 452"/>
                  <a:gd name="T2" fmla="*/ 551 w 551"/>
                  <a:gd name="T3" fmla="*/ 424 h 452"/>
                  <a:gd name="T4" fmla="*/ 522 w 551"/>
                  <a:gd name="T5" fmla="*/ 452 h 452"/>
                  <a:gd name="T6" fmla="*/ 28 w 551"/>
                  <a:gd name="T7" fmla="*/ 452 h 452"/>
                  <a:gd name="T8" fmla="*/ 0 w 551"/>
                  <a:gd name="T9" fmla="*/ 424 h 452"/>
                  <a:gd name="T10" fmla="*/ 0 w 551"/>
                  <a:gd name="T11" fmla="*/ 28 h 452"/>
                  <a:gd name="T12" fmla="*/ 28 w 551"/>
                  <a:gd name="T13" fmla="*/ 0 h 452"/>
                  <a:gd name="T14" fmla="*/ 522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2" y="452"/>
                    </a:cubicBezTo>
                    <a:cubicBezTo>
                      <a:pt x="28" y="452"/>
                      <a:pt x="28" y="452"/>
                      <a:pt x="28" y="452"/>
                    </a:cubicBezTo>
                    <a:cubicBezTo>
                      <a:pt x="28" y="452"/>
                      <a:pt x="0" y="452"/>
                      <a:pt x="0" y="424"/>
                    </a:cubicBezTo>
                    <a:cubicBezTo>
                      <a:pt x="0" y="28"/>
                      <a:pt x="0" y="28"/>
                      <a:pt x="0" y="28"/>
                    </a:cubicBezTo>
                    <a:cubicBezTo>
                      <a:pt x="0" y="28"/>
                      <a:pt x="0" y="0"/>
                      <a:pt x="28" y="0"/>
                    </a:cubicBezTo>
                    <a:cubicBezTo>
                      <a:pt x="522" y="0"/>
                      <a:pt x="522" y="0"/>
                      <a:pt x="522" y="0"/>
                    </a:cubicBezTo>
                    <a:cubicBezTo>
                      <a:pt x="522" y="0"/>
                      <a:pt x="551" y="0"/>
                      <a:pt x="551"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168"/>
              <p:cNvSpPr>
                <a:spLocks/>
              </p:cNvSpPr>
              <p:nvPr/>
            </p:nvSpPr>
            <p:spPr bwMode="auto">
              <a:xfrm>
                <a:off x="7596188" y="4943475"/>
                <a:ext cx="422275" cy="338138"/>
              </a:xfrm>
              <a:custGeom>
                <a:avLst/>
                <a:gdLst>
                  <a:gd name="T0" fmla="*/ 566 w 566"/>
                  <a:gd name="T1" fmla="*/ 28 h 452"/>
                  <a:gd name="T2" fmla="*/ 566 w 566"/>
                  <a:gd name="T3" fmla="*/ 424 h 452"/>
                  <a:gd name="T4" fmla="*/ 538 w 566"/>
                  <a:gd name="T5" fmla="*/ 452 h 452"/>
                  <a:gd name="T6" fmla="*/ 29 w 566"/>
                  <a:gd name="T7" fmla="*/ 452 h 452"/>
                  <a:gd name="T8" fmla="*/ 0 w 566"/>
                  <a:gd name="T9" fmla="*/ 424 h 452"/>
                  <a:gd name="T10" fmla="*/ 0 w 566"/>
                  <a:gd name="T11" fmla="*/ 28 h 452"/>
                  <a:gd name="T12" fmla="*/ 29 w 566"/>
                  <a:gd name="T13" fmla="*/ 0 h 452"/>
                  <a:gd name="T14" fmla="*/ 538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8" y="452"/>
                    </a:cubicBezTo>
                    <a:cubicBezTo>
                      <a:pt x="29" y="452"/>
                      <a:pt x="29" y="452"/>
                      <a:pt x="29" y="452"/>
                    </a:cubicBezTo>
                    <a:cubicBezTo>
                      <a:pt x="29" y="452"/>
                      <a:pt x="0" y="452"/>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Rectangle 169"/>
              <p:cNvSpPr>
                <a:spLocks noChangeArrowheads="1"/>
              </p:cNvSpPr>
              <p:nvPr/>
            </p:nvSpPr>
            <p:spPr bwMode="auto">
              <a:xfrm>
                <a:off x="7618413" y="4964113"/>
                <a:ext cx="379413" cy="254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Rectangle 170"/>
              <p:cNvSpPr>
                <a:spLocks noChangeArrowheads="1"/>
              </p:cNvSpPr>
              <p:nvPr/>
            </p:nvSpPr>
            <p:spPr bwMode="auto">
              <a:xfrm>
                <a:off x="7618413" y="4964113"/>
                <a:ext cx="3794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Rectangle 171"/>
              <p:cNvSpPr>
                <a:spLocks noChangeArrowheads="1"/>
              </p:cNvSpPr>
              <p:nvPr/>
            </p:nvSpPr>
            <p:spPr bwMode="auto">
              <a:xfrm>
                <a:off x="8807451" y="5089525"/>
                <a:ext cx="17463" cy="1588"/>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Rectangle 172"/>
              <p:cNvSpPr>
                <a:spLocks noChangeArrowheads="1"/>
              </p:cNvSpPr>
              <p:nvPr/>
            </p:nvSpPr>
            <p:spPr bwMode="auto">
              <a:xfrm>
                <a:off x="8807451"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173"/>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174"/>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Rectangle 175"/>
              <p:cNvSpPr>
                <a:spLocks noChangeArrowheads="1"/>
              </p:cNvSpPr>
              <p:nvPr/>
            </p:nvSpPr>
            <p:spPr bwMode="auto">
              <a:xfrm>
                <a:off x="8970963" y="5089525"/>
                <a:ext cx="17463" cy="1588"/>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Rectangle 176"/>
              <p:cNvSpPr>
                <a:spLocks noChangeArrowheads="1"/>
              </p:cNvSpPr>
              <p:nvPr/>
            </p:nvSpPr>
            <p:spPr bwMode="auto">
              <a:xfrm>
                <a:off x="8970963"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177"/>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178"/>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Rectangle 179"/>
              <p:cNvSpPr>
                <a:spLocks noChangeArrowheads="1"/>
              </p:cNvSpPr>
              <p:nvPr/>
            </p:nvSpPr>
            <p:spPr bwMode="auto">
              <a:xfrm>
                <a:off x="8807451" y="5192713"/>
                <a:ext cx="17463" cy="3175"/>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Rectangle 180"/>
              <p:cNvSpPr>
                <a:spLocks noChangeArrowheads="1"/>
              </p:cNvSpPr>
              <p:nvPr/>
            </p:nvSpPr>
            <p:spPr bwMode="auto">
              <a:xfrm>
                <a:off x="8807451"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181"/>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182"/>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Rectangle 183"/>
              <p:cNvSpPr>
                <a:spLocks noChangeArrowheads="1"/>
              </p:cNvSpPr>
              <p:nvPr/>
            </p:nvSpPr>
            <p:spPr bwMode="auto">
              <a:xfrm>
                <a:off x="8970963" y="5192713"/>
                <a:ext cx="17463" cy="3175"/>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Rectangle 184"/>
              <p:cNvSpPr>
                <a:spLocks noChangeArrowheads="1"/>
              </p:cNvSpPr>
              <p:nvPr/>
            </p:nvSpPr>
            <p:spPr bwMode="auto">
              <a:xfrm>
                <a:off x="8970963"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185"/>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186"/>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197"/>
              <p:cNvSpPr>
                <a:spLocks noEditPoints="1"/>
              </p:cNvSpPr>
              <p:nvPr/>
            </p:nvSpPr>
            <p:spPr bwMode="auto">
              <a:xfrm>
                <a:off x="7610476" y="5232400"/>
                <a:ext cx="407988" cy="50800"/>
              </a:xfrm>
              <a:custGeom>
                <a:avLst/>
                <a:gdLst>
                  <a:gd name="T0" fmla="*/ 154 w 547"/>
                  <a:gd name="T1" fmla="*/ 66 h 68"/>
                  <a:gd name="T2" fmla="*/ 0 w 547"/>
                  <a:gd name="T3" fmla="*/ 66 h 68"/>
                  <a:gd name="T4" fmla="*/ 10 w 547"/>
                  <a:gd name="T5" fmla="*/ 68 h 68"/>
                  <a:gd name="T6" fmla="*/ 154 w 547"/>
                  <a:gd name="T7" fmla="*/ 68 h 68"/>
                  <a:gd name="T8" fmla="*/ 154 w 547"/>
                  <a:gd name="T9" fmla="*/ 66 h 68"/>
                  <a:gd name="T10" fmla="*/ 295 w 547"/>
                  <a:gd name="T11" fmla="*/ 66 h 68"/>
                  <a:gd name="T12" fmla="*/ 220 w 547"/>
                  <a:gd name="T13" fmla="*/ 66 h 68"/>
                  <a:gd name="T14" fmla="*/ 220 w 547"/>
                  <a:gd name="T15" fmla="*/ 68 h 68"/>
                  <a:gd name="T16" fmla="*/ 295 w 547"/>
                  <a:gd name="T17" fmla="*/ 68 h 68"/>
                  <a:gd name="T18" fmla="*/ 295 w 547"/>
                  <a:gd name="T19" fmla="*/ 66 h 68"/>
                  <a:gd name="T20" fmla="*/ 547 w 547"/>
                  <a:gd name="T21" fmla="*/ 0 h 68"/>
                  <a:gd name="T22" fmla="*/ 547 w 547"/>
                  <a:gd name="T23" fmla="*/ 38 h 68"/>
                  <a:gd name="T24" fmla="*/ 519 w 547"/>
                  <a:gd name="T25" fmla="*/ 66 h 68"/>
                  <a:gd name="T26" fmla="*/ 480 w 547"/>
                  <a:gd name="T27" fmla="*/ 66 h 68"/>
                  <a:gd name="T28" fmla="*/ 480 w 547"/>
                  <a:gd name="T29" fmla="*/ 66 h 68"/>
                  <a:gd name="T30" fmla="*/ 360 w 547"/>
                  <a:gd name="T31" fmla="*/ 66 h 68"/>
                  <a:gd name="T32" fmla="*/ 360 w 547"/>
                  <a:gd name="T33" fmla="*/ 68 h 68"/>
                  <a:gd name="T34" fmla="*/ 519 w 547"/>
                  <a:gd name="T35" fmla="*/ 68 h 68"/>
                  <a:gd name="T36" fmla="*/ 547 w 547"/>
                  <a:gd name="T37" fmla="*/ 39 h 68"/>
                  <a:gd name="T38" fmla="*/ 547 w 547"/>
                  <a:gd name="T39" fmla="*/ 0 h 68"/>
                  <a:gd name="T40" fmla="*/ 547 w 547"/>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7" h="68">
                    <a:moveTo>
                      <a:pt x="154" y="66"/>
                    </a:moveTo>
                    <a:cubicBezTo>
                      <a:pt x="0" y="66"/>
                      <a:pt x="0" y="66"/>
                      <a:pt x="0" y="66"/>
                    </a:cubicBezTo>
                    <a:cubicBezTo>
                      <a:pt x="5" y="68"/>
                      <a:pt x="10" y="68"/>
                      <a:pt x="10" y="68"/>
                    </a:cubicBezTo>
                    <a:cubicBezTo>
                      <a:pt x="154" y="68"/>
                      <a:pt x="154" y="68"/>
                      <a:pt x="154" y="68"/>
                    </a:cubicBezTo>
                    <a:cubicBezTo>
                      <a:pt x="154" y="66"/>
                      <a:pt x="154" y="66"/>
                      <a:pt x="154" y="66"/>
                    </a:cubicBezTo>
                    <a:moveTo>
                      <a:pt x="295" y="66"/>
                    </a:moveTo>
                    <a:cubicBezTo>
                      <a:pt x="220" y="66"/>
                      <a:pt x="220" y="66"/>
                      <a:pt x="220" y="66"/>
                    </a:cubicBezTo>
                    <a:cubicBezTo>
                      <a:pt x="220" y="68"/>
                      <a:pt x="220" y="68"/>
                      <a:pt x="220" y="68"/>
                    </a:cubicBezTo>
                    <a:cubicBezTo>
                      <a:pt x="295" y="68"/>
                      <a:pt x="295" y="68"/>
                      <a:pt x="295" y="68"/>
                    </a:cubicBezTo>
                    <a:cubicBezTo>
                      <a:pt x="295" y="66"/>
                      <a:pt x="295" y="66"/>
                      <a:pt x="295" y="66"/>
                    </a:cubicBezTo>
                    <a:moveTo>
                      <a:pt x="547" y="0"/>
                    </a:moveTo>
                    <a:cubicBezTo>
                      <a:pt x="547" y="38"/>
                      <a:pt x="547" y="38"/>
                      <a:pt x="547" y="38"/>
                    </a:cubicBezTo>
                    <a:cubicBezTo>
                      <a:pt x="547" y="38"/>
                      <a:pt x="547" y="66"/>
                      <a:pt x="519" y="66"/>
                    </a:cubicBezTo>
                    <a:cubicBezTo>
                      <a:pt x="480" y="66"/>
                      <a:pt x="480" y="66"/>
                      <a:pt x="480" y="66"/>
                    </a:cubicBezTo>
                    <a:cubicBezTo>
                      <a:pt x="480" y="66"/>
                      <a:pt x="480" y="66"/>
                      <a:pt x="480" y="66"/>
                    </a:cubicBezTo>
                    <a:cubicBezTo>
                      <a:pt x="360" y="66"/>
                      <a:pt x="360" y="66"/>
                      <a:pt x="360" y="66"/>
                    </a:cubicBezTo>
                    <a:cubicBezTo>
                      <a:pt x="360" y="68"/>
                      <a:pt x="360" y="68"/>
                      <a:pt x="360" y="68"/>
                    </a:cubicBezTo>
                    <a:cubicBezTo>
                      <a:pt x="519" y="68"/>
                      <a:pt x="519" y="68"/>
                      <a:pt x="519" y="68"/>
                    </a:cubicBezTo>
                    <a:cubicBezTo>
                      <a:pt x="547" y="68"/>
                      <a:pt x="547" y="39"/>
                      <a:pt x="547" y="39"/>
                    </a:cubicBezTo>
                    <a:cubicBezTo>
                      <a:pt x="547" y="0"/>
                      <a:pt x="547" y="0"/>
                      <a:pt x="547" y="0"/>
                    </a:cubicBezTo>
                    <a:cubicBezTo>
                      <a:pt x="547" y="0"/>
                      <a:pt x="547" y="0"/>
                      <a:pt x="547"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Rectangle 198"/>
              <p:cNvSpPr>
                <a:spLocks noChangeArrowheads="1"/>
              </p:cNvSpPr>
              <p:nvPr/>
            </p:nvSpPr>
            <p:spPr bwMode="auto">
              <a:xfrm>
                <a:off x="7831138" y="5281613"/>
                <a:ext cx="47625"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Rectangle 199"/>
              <p:cNvSpPr>
                <a:spLocks noChangeArrowheads="1"/>
              </p:cNvSpPr>
              <p:nvPr/>
            </p:nvSpPr>
            <p:spPr bwMode="auto">
              <a:xfrm>
                <a:off x="7831138" y="5281613"/>
                <a:ext cx="476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Rectangle 200"/>
              <p:cNvSpPr>
                <a:spLocks noChangeArrowheads="1"/>
              </p:cNvSpPr>
              <p:nvPr/>
            </p:nvSpPr>
            <p:spPr bwMode="auto">
              <a:xfrm>
                <a:off x="7726363" y="5281613"/>
                <a:ext cx="49213"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Rectangle 201"/>
              <p:cNvSpPr>
                <a:spLocks noChangeArrowheads="1"/>
              </p:cNvSpPr>
              <p:nvPr/>
            </p:nvSpPr>
            <p:spPr bwMode="auto">
              <a:xfrm>
                <a:off x="7726363" y="5281613"/>
                <a:ext cx="49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202"/>
              <p:cNvSpPr>
                <a:spLocks/>
              </p:cNvSpPr>
              <p:nvPr/>
            </p:nvSpPr>
            <p:spPr bwMode="auto">
              <a:xfrm>
                <a:off x="7596188" y="5260975"/>
                <a:ext cx="373063" cy="20638"/>
              </a:xfrm>
              <a:custGeom>
                <a:avLst/>
                <a:gdLst>
                  <a:gd name="T0" fmla="*/ 0 w 499"/>
                  <a:gd name="T1" fmla="*/ 0 h 28"/>
                  <a:gd name="T2" fmla="*/ 0 w 499"/>
                  <a:gd name="T3" fmla="*/ 1 h 28"/>
                  <a:gd name="T4" fmla="*/ 19 w 499"/>
                  <a:gd name="T5" fmla="*/ 28 h 28"/>
                  <a:gd name="T6" fmla="*/ 173 w 499"/>
                  <a:gd name="T7" fmla="*/ 28 h 28"/>
                  <a:gd name="T8" fmla="*/ 239 w 499"/>
                  <a:gd name="T9" fmla="*/ 28 h 28"/>
                  <a:gd name="T10" fmla="*/ 314 w 499"/>
                  <a:gd name="T11" fmla="*/ 28 h 28"/>
                  <a:gd name="T12" fmla="*/ 379 w 499"/>
                  <a:gd name="T13" fmla="*/ 28 h 28"/>
                  <a:gd name="T14" fmla="*/ 499 w 499"/>
                  <a:gd name="T15" fmla="*/ 28 h 28"/>
                  <a:gd name="T16" fmla="*/ 499 w 499"/>
                  <a:gd name="T17" fmla="*/ 28 h 28"/>
                  <a:gd name="T18" fmla="*/ 29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1"/>
                      <a:pt x="0" y="1"/>
                      <a:pt x="0" y="1"/>
                    </a:cubicBezTo>
                    <a:cubicBezTo>
                      <a:pt x="0" y="19"/>
                      <a:pt x="11" y="25"/>
                      <a:pt x="19" y="28"/>
                    </a:cubicBezTo>
                    <a:cubicBezTo>
                      <a:pt x="173" y="28"/>
                      <a:pt x="173" y="28"/>
                      <a:pt x="173" y="28"/>
                    </a:cubicBezTo>
                    <a:cubicBezTo>
                      <a:pt x="239" y="28"/>
                      <a:pt x="239" y="28"/>
                      <a:pt x="239"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9" y="28"/>
                      <a:pt x="29" y="28"/>
                      <a:pt x="29" y="28"/>
                    </a:cubicBezTo>
                    <a:cubicBezTo>
                      <a:pt x="29" y="28"/>
                      <a:pt x="1" y="28"/>
                      <a:pt x="0" y="0"/>
                    </a:cubicBezTo>
                  </a:path>
                </a:pathLst>
              </a:custGeom>
              <a:solidFill>
                <a:srgbClr val="612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203"/>
              <p:cNvSpPr>
                <a:spLocks/>
              </p:cNvSpPr>
              <p:nvPr/>
            </p:nvSpPr>
            <p:spPr bwMode="auto">
              <a:xfrm>
                <a:off x="7596188" y="4987925"/>
                <a:ext cx="422275" cy="293688"/>
              </a:xfrm>
              <a:custGeom>
                <a:avLst/>
                <a:gdLst>
                  <a:gd name="T0" fmla="*/ 566 w 566"/>
                  <a:gd name="T1" fmla="*/ 0 h 394"/>
                  <a:gd name="T2" fmla="*/ 538 w 566"/>
                  <a:gd name="T3" fmla="*/ 17 h 394"/>
                  <a:gd name="T4" fmla="*/ 538 w 566"/>
                  <a:gd name="T5" fmla="*/ 309 h 394"/>
                  <a:gd name="T6" fmla="*/ 50 w 566"/>
                  <a:gd name="T7" fmla="*/ 309 h 394"/>
                  <a:gd name="T8" fmla="*/ 0 w 566"/>
                  <a:gd name="T9" fmla="*/ 339 h 394"/>
                  <a:gd name="T10" fmla="*/ 0 w 566"/>
                  <a:gd name="T11" fmla="*/ 366 h 394"/>
                  <a:gd name="T12" fmla="*/ 29 w 566"/>
                  <a:gd name="T13" fmla="*/ 394 h 394"/>
                  <a:gd name="T14" fmla="*/ 499 w 566"/>
                  <a:gd name="T15" fmla="*/ 394 h 394"/>
                  <a:gd name="T16" fmla="*/ 538 w 566"/>
                  <a:gd name="T17" fmla="*/ 394 h 394"/>
                  <a:gd name="T18" fmla="*/ 566 w 566"/>
                  <a:gd name="T19" fmla="*/ 366 h 394"/>
                  <a:gd name="T20" fmla="*/ 566 w 566"/>
                  <a:gd name="T21" fmla="*/ 328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8" y="17"/>
                      <a:pt x="538" y="17"/>
                      <a:pt x="538" y="17"/>
                    </a:cubicBezTo>
                    <a:cubicBezTo>
                      <a:pt x="538" y="309"/>
                      <a:pt x="538" y="309"/>
                      <a:pt x="538" y="309"/>
                    </a:cubicBezTo>
                    <a:cubicBezTo>
                      <a:pt x="50" y="309"/>
                      <a:pt x="50" y="309"/>
                      <a:pt x="50" y="309"/>
                    </a:cubicBezTo>
                    <a:cubicBezTo>
                      <a:pt x="0" y="339"/>
                      <a:pt x="0" y="339"/>
                      <a:pt x="0" y="339"/>
                    </a:cubicBezTo>
                    <a:cubicBezTo>
                      <a:pt x="0" y="366"/>
                      <a:pt x="0" y="366"/>
                      <a:pt x="0" y="366"/>
                    </a:cubicBezTo>
                    <a:cubicBezTo>
                      <a:pt x="1" y="394"/>
                      <a:pt x="29" y="394"/>
                      <a:pt x="29" y="394"/>
                    </a:cubicBezTo>
                    <a:cubicBezTo>
                      <a:pt x="499" y="394"/>
                      <a:pt x="499" y="394"/>
                      <a:pt x="499" y="394"/>
                    </a:cubicBezTo>
                    <a:cubicBezTo>
                      <a:pt x="538" y="394"/>
                      <a:pt x="538" y="394"/>
                      <a:pt x="538" y="394"/>
                    </a:cubicBezTo>
                    <a:cubicBezTo>
                      <a:pt x="566" y="394"/>
                      <a:pt x="566" y="366"/>
                      <a:pt x="566" y="366"/>
                    </a:cubicBezTo>
                    <a:cubicBezTo>
                      <a:pt x="566" y="328"/>
                      <a:pt x="566" y="328"/>
                      <a:pt x="566" y="328"/>
                    </a:cubicBezTo>
                    <a:cubicBezTo>
                      <a:pt x="566" y="0"/>
                      <a:pt x="566" y="0"/>
                      <a:pt x="566"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204"/>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205"/>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206"/>
              <p:cNvSpPr>
                <a:spLocks/>
              </p:cNvSpPr>
              <p:nvPr/>
            </p:nvSpPr>
            <p:spPr bwMode="auto">
              <a:xfrm>
                <a:off x="8551863" y="5037138"/>
                <a:ext cx="184150" cy="242888"/>
              </a:xfrm>
              <a:custGeom>
                <a:avLst/>
                <a:gdLst>
                  <a:gd name="T0" fmla="*/ 0 w 247"/>
                  <a:gd name="T1" fmla="*/ 0 h 326"/>
                  <a:gd name="T2" fmla="*/ 0 w 247"/>
                  <a:gd name="T3" fmla="*/ 298 h 326"/>
                  <a:gd name="T4" fmla="*/ 29 w 247"/>
                  <a:gd name="T5" fmla="*/ 326 h 326"/>
                  <a:gd name="T6" fmla="*/ 218 w 247"/>
                  <a:gd name="T7" fmla="*/ 326 h 326"/>
                  <a:gd name="T8" fmla="*/ 247 w 247"/>
                  <a:gd name="T9" fmla="*/ 298 h 326"/>
                  <a:gd name="T10" fmla="*/ 247 w 247"/>
                  <a:gd name="T11" fmla="*/ 147 h 326"/>
                  <a:gd name="T12" fmla="*/ 218 w 247"/>
                  <a:gd name="T13" fmla="*/ 130 h 326"/>
                  <a:gd name="T14" fmla="*/ 218 w 247"/>
                  <a:gd name="T15" fmla="*/ 241 h 326"/>
                  <a:gd name="T16" fmla="*/ 29 w 247"/>
                  <a:gd name="T17" fmla="*/ 241 h 326"/>
                  <a:gd name="T18" fmla="*/ 29 w 247"/>
                  <a:gd name="T19" fmla="*/ 17 h 326"/>
                  <a:gd name="T20" fmla="*/ 0 w 247"/>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326">
                    <a:moveTo>
                      <a:pt x="0" y="0"/>
                    </a:moveTo>
                    <a:cubicBezTo>
                      <a:pt x="0" y="298"/>
                      <a:pt x="0" y="298"/>
                      <a:pt x="0" y="298"/>
                    </a:cubicBezTo>
                    <a:cubicBezTo>
                      <a:pt x="0" y="298"/>
                      <a:pt x="0" y="326"/>
                      <a:pt x="29" y="326"/>
                    </a:cubicBezTo>
                    <a:cubicBezTo>
                      <a:pt x="218" y="326"/>
                      <a:pt x="218" y="326"/>
                      <a:pt x="218" y="326"/>
                    </a:cubicBezTo>
                    <a:cubicBezTo>
                      <a:pt x="218" y="326"/>
                      <a:pt x="247" y="326"/>
                      <a:pt x="247" y="298"/>
                    </a:cubicBezTo>
                    <a:cubicBezTo>
                      <a:pt x="247" y="147"/>
                      <a:pt x="247" y="147"/>
                      <a:pt x="247" y="147"/>
                    </a:cubicBezTo>
                    <a:cubicBezTo>
                      <a:pt x="218" y="130"/>
                      <a:pt x="218" y="130"/>
                      <a:pt x="218" y="130"/>
                    </a:cubicBezTo>
                    <a:cubicBezTo>
                      <a:pt x="218" y="241"/>
                      <a:pt x="218" y="241"/>
                      <a:pt x="218" y="241"/>
                    </a:cubicBezTo>
                    <a:cubicBezTo>
                      <a:pt x="29" y="241"/>
                      <a:pt x="29" y="241"/>
                      <a:pt x="29" y="241"/>
                    </a:cubicBezTo>
                    <a:cubicBezTo>
                      <a:pt x="29" y="17"/>
                      <a:pt x="29" y="17"/>
                      <a:pt x="29" y="17"/>
                    </a:cubicBezTo>
                    <a:cubicBezTo>
                      <a:pt x="0" y="0"/>
                      <a:pt x="0" y="0"/>
                      <a:pt x="0"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9" name="Freeform 207"/>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0" name="Freeform 208"/>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Rectangle 209"/>
              <p:cNvSpPr>
                <a:spLocks noChangeArrowheads="1"/>
              </p:cNvSpPr>
              <p:nvPr/>
            </p:nvSpPr>
            <p:spPr bwMode="auto">
              <a:xfrm>
                <a:off x="8870951" y="5337175"/>
                <a:ext cx="36513" cy="79375"/>
              </a:xfrm>
              <a:prstGeom prst="rect">
                <a:avLst/>
              </a:prstGeom>
              <a:solidFill>
                <a:srgbClr val="4224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6" name="Group 5"/>
          <p:cNvGrpSpPr/>
          <p:nvPr/>
        </p:nvGrpSpPr>
        <p:grpSpPr>
          <a:xfrm>
            <a:off x="6838843" y="2740211"/>
            <a:ext cx="1521571" cy="1654564"/>
            <a:chOff x="6402327" y="2740211"/>
            <a:chExt cx="1521571" cy="1654564"/>
          </a:xfrm>
        </p:grpSpPr>
        <p:pic>
          <p:nvPicPr>
            <p:cNvPr id="262" name="Picture 261"/>
            <p:cNvPicPr>
              <a:picLocks noChangeAspect="1"/>
            </p:cNvPicPr>
            <p:nvPr/>
          </p:nvPicPr>
          <p:blipFill>
            <a:blip r:embed="rId3"/>
            <a:stretch>
              <a:fillRect/>
            </a:stretch>
          </p:blipFill>
          <p:spPr>
            <a:xfrm>
              <a:off x="6671156" y="2740211"/>
              <a:ext cx="949065" cy="1654564"/>
            </a:xfrm>
            <a:prstGeom prst="rect">
              <a:avLst/>
            </a:prstGeom>
          </p:spPr>
        </p:pic>
        <p:sp>
          <p:nvSpPr>
            <p:cNvPr id="24" name="TextBox 23"/>
            <p:cNvSpPr txBox="1"/>
            <p:nvPr/>
          </p:nvSpPr>
          <p:spPr>
            <a:xfrm>
              <a:off x="6402327" y="3490246"/>
              <a:ext cx="1521571" cy="615553"/>
            </a:xfrm>
            <a:prstGeom prst="rect">
              <a:avLst/>
            </a:prstGeom>
            <a:noFill/>
          </p:spPr>
          <p:txBody>
            <a:bodyPr wrap="none" lIns="0" tIns="0" rIns="0" bIns="0" rtlCol="0">
              <a:spAutoFit/>
            </a:bodyPr>
            <a:lstStyle/>
            <a:p>
              <a:pPr algn="ctr"/>
              <a:r>
                <a:rPr lang="en-US" sz="2000" spc="-70" dirty="0">
                  <a:solidFill>
                    <a:schemeClr val="bg1"/>
                  </a:solidFill>
                </a:rPr>
                <a:t>Add-in model </a:t>
              </a:r>
              <a:br>
                <a:rPr lang="en-US" sz="2000" spc="-70" dirty="0">
                  <a:solidFill>
                    <a:schemeClr val="bg1"/>
                  </a:solidFill>
                </a:rPr>
              </a:br>
              <a:r>
                <a:rPr lang="en-US" sz="2000" spc="-70" dirty="0">
                  <a:solidFill>
                    <a:schemeClr val="bg1"/>
                  </a:solidFill>
                </a:rPr>
                <a:t>principles</a:t>
              </a:r>
              <a:endParaRPr lang="en-GB" sz="2000" spc="-70" dirty="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SharePoint add-in model </a:t>
            </a:r>
          </a:p>
        </p:txBody>
      </p:sp>
      <p:sp>
        <p:nvSpPr>
          <p:cNvPr id="6" name="TextBox 5"/>
          <p:cNvSpPr txBox="1"/>
          <p:nvPr/>
        </p:nvSpPr>
        <p:spPr>
          <a:xfrm>
            <a:off x="1331981" y="1680070"/>
            <a:ext cx="5994951" cy="676804"/>
          </a:xfrm>
          <a:prstGeom prst="rect">
            <a:avLst/>
          </a:prstGeom>
          <a:noFill/>
        </p:spPr>
        <p:txBody>
          <a:bodyPr wrap="none" lIns="0" tIns="0" rIns="0" bIns="0" rtlCol="0">
            <a:spAutoFit/>
          </a:bodyPr>
          <a:lstStyle/>
          <a:p>
            <a:r>
              <a:rPr lang="en-US" sz="3999" dirty="0"/>
              <a:t>Forget full trust </a:t>
            </a:r>
            <a:r>
              <a:rPr lang="en-US" sz="4399" dirty="0"/>
              <a:t>solutions</a:t>
            </a:r>
            <a:r>
              <a:rPr lang="en-US" sz="3999" dirty="0"/>
              <a:t> </a:t>
            </a:r>
          </a:p>
        </p:txBody>
      </p:sp>
      <p:sp>
        <p:nvSpPr>
          <p:cNvPr id="7" name="TextBox 6"/>
          <p:cNvSpPr txBox="1"/>
          <p:nvPr/>
        </p:nvSpPr>
        <p:spPr>
          <a:xfrm>
            <a:off x="2723873" y="2235439"/>
            <a:ext cx="9369548" cy="615265"/>
          </a:xfrm>
          <a:prstGeom prst="rect">
            <a:avLst/>
          </a:prstGeom>
          <a:noFill/>
        </p:spPr>
        <p:txBody>
          <a:bodyPr wrap="none" lIns="0" tIns="0" rIns="0" bIns="0" rtlCol="0">
            <a:spAutoFit/>
          </a:bodyPr>
          <a:lstStyle/>
          <a:p>
            <a:r>
              <a:rPr lang="en-US" sz="3999" dirty="0"/>
              <a:t>Embrace un-ghosted deployment models</a:t>
            </a:r>
          </a:p>
        </p:txBody>
      </p:sp>
      <p:sp>
        <p:nvSpPr>
          <p:cNvPr id="8" name="TextBox 7"/>
          <p:cNvSpPr txBox="1"/>
          <p:nvPr/>
        </p:nvSpPr>
        <p:spPr>
          <a:xfrm>
            <a:off x="2603967" y="4038240"/>
            <a:ext cx="7289777" cy="492186"/>
          </a:xfrm>
          <a:prstGeom prst="rect">
            <a:avLst/>
          </a:prstGeom>
          <a:noFill/>
        </p:spPr>
        <p:txBody>
          <a:bodyPr wrap="none" lIns="0" tIns="0" rIns="0" bIns="0" rtlCol="0">
            <a:spAutoFit/>
          </a:bodyPr>
          <a:lstStyle/>
          <a:p>
            <a:r>
              <a:rPr lang="en-US" sz="2799" spc="-70" dirty="0"/>
              <a:t>Run the code outside of the </a:t>
            </a:r>
            <a:r>
              <a:rPr lang="en-US" sz="3199" spc="-70" dirty="0"/>
              <a:t>SharePoint</a:t>
            </a:r>
            <a:r>
              <a:rPr lang="en-US" sz="2799" spc="-70" dirty="0"/>
              <a:t> context</a:t>
            </a:r>
          </a:p>
        </p:txBody>
      </p:sp>
      <p:sp>
        <p:nvSpPr>
          <p:cNvPr id="9" name="TextBox 8"/>
          <p:cNvSpPr txBox="1"/>
          <p:nvPr/>
        </p:nvSpPr>
        <p:spPr>
          <a:xfrm>
            <a:off x="5887940" y="4407182"/>
            <a:ext cx="6205481" cy="430759"/>
          </a:xfrm>
          <a:prstGeom prst="rect">
            <a:avLst/>
          </a:prstGeom>
          <a:noFill/>
        </p:spPr>
        <p:txBody>
          <a:bodyPr wrap="none" lIns="0" tIns="0" rIns="0" bIns="0" rtlCol="0">
            <a:spAutoFit/>
          </a:bodyPr>
          <a:lstStyle/>
          <a:p>
            <a:r>
              <a:rPr lang="en-US" sz="2799" spc="-70" dirty="0"/>
              <a:t>Much more than just add-in market place</a:t>
            </a:r>
          </a:p>
        </p:txBody>
      </p:sp>
      <p:sp>
        <p:nvSpPr>
          <p:cNvPr id="10" name="TextBox 9"/>
          <p:cNvSpPr txBox="1"/>
          <p:nvPr/>
        </p:nvSpPr>
        <p:spPr>
          <a:xfrm>
            <a:off x="2723874" y="4721805"/>
            <a:ext cx="8887824" cy="430759"/>
          </a:xfrm>
          <a:prstGeom prst="rect">
            <a:avLst/>
          </a:prstGeom>
          <a:noFill/>
        </p:spPr>
        <p:txBody>
          <a:bodyPr wrap="square" lIns="0" tIns="0" rIns="0" bIns="0" rtlCol="0">
            <a:spAutoFit/>
          </a:bodyPr>
          <a:lstStyle/>
          <a:p>
            <a:r>
              <a:rPr lang="en-US" sz="2799" spc="-70" dirty="0"/>
              <a:t>Pattern is also valid for on-premises, not only for Office365</a:t>
            </a:r>
          </a:p>
        </p:txBody>
      </p:sp>
    </p:spTree>
    <p:extLst>
      <p:ext uri="{BB962C8B-B14F-4D97-AF65-F5344CB8AC3E}">
        <p14:creationId xmlns:p14="http://schemas.microsoft.com/office/powerpoint/2010/main" val="14832414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1359" cy="369108"/>
          </a:xfrm>
          <a:prstGeom prst="rect">
            <a:avLst/>
          </a:prstGeom>
          <a:noFill/>
        </p:spPr>
        <p:txBody>
          <a:bodyPr wrap="none" lIns="0" tIns="0" rIns="0" bIns="0" rtlCol="0">
            <a:spAutoFit/>
          </a:bodyPr>
          <a:lstStyle/>
          <a:p>
            <a:r>
              <a:rPr lang="fi-FI" sz="2399" spc="-70" dirty="0"/>
              <a:t>SP2007</a:t>
            </a:r>
            <a:endParaRPr lang="en-US" sz="2399" spc="-70" dirty="0"/>
          </a:p>
        </p:txBody>
      </p:sp>
      <p:sp>
        <p:nvSpPr>
          <p:cNvPr id="13" name="TextBox 12"/>
          <p:cNvSpPr txBox="1"/>
          <p:nvPr/>
        </p:nvSpPr>
        <p:spPr>
          <a:xfrm>
            <a:off x="4536045" y="2502660"/>
            <a:ext cx="941359" cy="369108"/>
          </a:xfrm>
          <a:prstGeom prst="rect">
            <a:avLst/>
          </a:prstGeom>
          <a:noFill/>
        </p:spPr>
        <p:txBody>
          <a:bodyPr wrap="none" lIns="0" tIns="0" rIns="0" bIns="0" rtlCol="0">
            <a:spAutoFit/>
          </a:bodyPr>
          <a:lstStyle/>
          <a:p>
            <a:pPr algn="ctr"/>
            <a:r>
              <a:rPr lang="fi-FI" sz="2399" spc="-70" dirty="0"/>
              <a:t>SP2010</a:t>
            </a:r>
            <a:endParaRPr lang="en-US" sz="2399" spc="-70" dirty="0"/>
          </a:p>
        </p:txBody>
      </p:sp>
      <p:sp>
        <p:nvSpPr>
          <p:cNvPr id="14" name="TextBox 13"/>
          <p:cNvSpPr txBox="1"/>
          <p:nvPr/>
        </p:nvSpPr>
        <p:spPr>
          <a:xfrm>
            <a:off x="6686725" y="2502660"/>
            <a:ext cx="941359" cy="369108"/>
          </a:xfrm>
          <a:prstGeom prst="rect">
            <a:avLst/>
          </a:prstGeom>
          <a:noFill/>
        </p:spPr>
        <p:txBody>
          <a:bodyPr wrap="none" lIns="0" tIns="0" rIns="0" bIns="0" rtlCol="0">
            <a:spAutoFit/>
          </a:bodyPr>
          <a:lstStyle/>
          <a:p>
            <a:pPr algn="ctr"/>
            <a:r>
              <a:rPr lang="fi-FI" sz="2399" spc="-70" dirty="0"/>
              <a:t>SP2013</a:t>
            </a:r>
            <a:endParaRPr lang="en-US" sz="2399" spc="-70" dirty="0"/>
          </a:p>
        </p:txBody>
      </p:sp>
      <p:sp>
        <p:nvSpPr>
          <p:cNvPr id="15" name="TextBox 14"/>
          <p:cNvSpPr txBox="1"/>
          <p:nvPr/>
        </p:nvSpPr>
        <p:spPr>
          <a:xfrm>
            <a:off x="8821381" y="2488754"/>
            <a:ext cx="973410" cy="369108"/>
          </a:xfrm>
          <a:prstGeom prst="rect">
            <a:avLst/>
          </a:prstGeom>
          <a:noFill/>
        </p:spPr>
        <p:txBody>
          <a:bodyPr wrap="none" lIns="0" tIns="0" rIns="0" bIns="0" rtlCol="0">
            <a:spAutoFit/>
          </a:bodyPr>
          <a:lstStyle/>
          <a:p>
            <a:pPr algn="ctr"/>
            <a:r>
              <a:rPr lang="fi-FI" sz="2399" spc="-70" dirty="0"/>
              <a:t>SP20XX</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41900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3262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914" r="5232"/>
          <a:stretch/>
        </p:blipFill>
        <p:spPr>
          <a:xfrm>
            <a:off x="1587" y="893"/>
            <a:ext cx="9214624" cy="6856214"/>
          </a:xfrm>
          <a:prstGeom prst="rect">
            <a:avLst/>
          </a:prstGeom>
        </p:spPr>
      </p:pic>
      <p:sp>
        <p:nvSpPr>
          <p:cNvPr id="2" name="Title 1"/>
          <p:cNvSpPr>
            <a:spLocks noGrp="1"/>
          </p:cNvSpPr>
          <p:nvPr>
            <p:ph type="title"/>
          </p:nvPr>
        </p:nvSpPr>
        <p:spPr>
          <a:xfrm>
            <a:off x="5248770" y="249824"/>
            <a:ext cx="11149013" cy="1218795"/>
          </a:xfrm>
        </p:spPr>
        <p:txBody>
          <a:bodyPr>
            <a:normAutofit/>
          </a:bodyPr>
          <a:lstStyle/>
          <a:p>
            <a:r>
              <a:rPr lang="en-US" sz="5998" dirty="0"/>
              <a:t>Denial is the first step…</a:t>
            </a:r>
          </a:p>
        </p:txBody>
      </p:sp>
      <p:sp>
        <p:nvSpPr>
          <p:cNvPr id="4" name="Title 1"/>
          <p:cNvSpPr txBox="1">
            <a:spLocks/>
          </p:cNvSpPr>
          <p:nvPr/>
        </p:nvSpPr>
        <p:spPr>
          <a:xfrm>
            <a:off x="2848818" y="5081573"/>
            <a:ext cx="4503795" cy="1218478"/>
          </a:xfrm>
          <a:prstGeom prst="rect">
            <a:avLst/>
          </a:prstGeom>
        </p:spPr>
        <p:txBody>
          <a:bodyPr anchor="b" anchorCtr="0"/>
          <a:lstStyle>
            <a:lvl1pPr algn="l" defTabSz="685955" rtl="0" eaLnBrk="1" latinLnBrk="0" hangingPunct="1">
              <a:lnSpc>
                <a:spcPct val="90000"/>
              </a:lnSpc>
              <a:spcBef>
                <a:spcPct val="0"/>
              </a:spcBef>
              <a:buNone/>
              <a:defRPr lang="en-US" sz="6602" b="0" kern="1200" cap="none" spc="-225"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4399" dirty="0">
                <a:solidFill>
                  <a:schemeClr val="tx1"/>
                </a:solidFill>
              </a:rPr>
              <a:t>Product roadmap is clear though…</a:t>
            </a:r>
          </a:p>
        </p:txBody>
      </p:sp>
    </p:spTree>
    <p:extLst>
      <p:ext uri="{BB962C8B-B14F-4D97-AF65-F5344CB8AC3E}">
        <p14:creationId xmlns:p14="http://schemas.microsoft.com/office/powerpoint/2010/main" val="20430798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042" t="11572" b="15973"/>
          <a:stretch/>
        </p:blipFill>
        <p:spPr>
          <a:xfrm>
            <a:off x="3161477" y="150910"/>
            <a:ext cx="9178121" cy="6858558"/>
          </a:xfrm>
          <a:prstGeom prst="rect">
            <a:avLst/>
          </a:prstGeom>
        </p:spPr>
      </p:pic>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042" t="11572" b="15973"/>
          <a:stretch/>
        </p:blipFill>
        <p:spPr>
          <a:xfrm>
            <a:off x="3011488" y="-1588"/>
            <a:ext cx="9177337" cy="6858001"/>
          </a:xfrm>
        </p:spPr>
      </p:pic>
      <p:sp>
        <p:nvSpPr>
          <p:cNvPr id="5" name="Title 3"/>
          <p:cNvSpPr txBox="1">
            <a:spLocks/>
          </p:cNvSpPr>
          <p:nvPr/>
        </p:nvSpPr>
        <p:spPr>
          <a:xfrm>
            <a:off x="149448" y="283705"/>
            <a:ext cx="3714330" cy="259161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Remember when feature framework and solutions where introduced…</a:t>
            </a:r>
          </a:p>
        </p:txBody>
      </p:sp>
    </p:spTree>
    <p:extLst>
      <p:ext uri="{BB962C8B-B14F-4D97-AF65-F5344CB8AC3E}">
        <p14:creationId xmlns:p14="http://schemas.microsoft.com/office/powerpoint/2010/main" val="527910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7281" r="16232" b="19615"/>
          <a:stretch/>
        </p:blipFill>
        <p:spPr>
          <a:xfrm>
            <a:off x="1587" y="893"/>
            <a:ext cx="7229743" cy="6856214"/>
          </a:xfrm>
          <a:prstGeom prst="rect">
            <a:avLst/>
          </a:prstGeom>
        </p:spPr>
      </p:pic>
      <p:sp>
        <p:nvSpPr>
          <p:cNvPr id="3" name="Title 3"/>
          <p:cNvSpPr txBox="1">
            <a:spLocks/>
          </p:cNvSpPr>
          <p:nvPr/>
        </p:nvSpPr>
        <p:spPr>
          <a:xfrm>
            <a:off x="7505901" y="1966909"/>
            <a:ext cx="4358543"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4799" kern="0" dirty="0">
                <a:solidFill>
                  <a:schemeClr val="tx1">
                    <a:lumMod val="85000"/>
                    <a:lumOff val="15000"/>
                  </a:schemeClr>
                </a:solidFill>
              </a:rPr>
              <a:t>Or when you were told that you’ll have to learn CAML…</a:t>
            </a:r>
          </a:p>
        </p:txBody>
      </p:sp>
    </p:spTree>
    <p:extLst>
      <p:ext uri="{BB962C8B-B14F-4D97-AF65-F5344CB8AC3E}">
        <p14:creationId xmlns:p14="http://schemas.microsoft.com/office/powerpoint/2010/main" val="232819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151154" y="2976579"/>
            <a:ext cx="4898269"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If you know general web development, you also know SharePoint development…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972" t="-199" r="16683" b="199"/>
          <a:stretch/>
        </p:blipFill>
        <p:spPr>
          <a:xfrm>
            <a:off x="1588" y="-12752"/>
            <a:ext cx="6630610" cy="6869859"/>
          </a:xfrm>
          <a:prstGeom prst="rect">
            <a:avLst/>
          </a:prstGeom>
        </p:spPr>
      </p:pic>
      <p:sp>
        <p:nvSpPr>
          <p:cNvPr id="6" name="Title 1"/>
          <p:cNvSpPr txBox="1">
            <a:spLocks/>
          </p:cNvSpPr>
          <p:nvPr/>
        </p:nvSpPr>
        <p:spPr>
          <a:xfrm>
            <a:off x="4640618" y="983073"/>
            <a:ext cx="7408805"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7200" dirty="0">
                <a:solidFill>
                  <a:schemeClr val="tx1"/>
                </a:solidFill>
              </a:rPr>
              <a:t>SharePoint add-in Development</a:t>
            </a:r>
          </a:p>
        </p:txBody>
      </p:sp>
    </p:spTree>
    <p:extLst>
      <p:ext uri="{BB962C8B-B14F-4D97-AF65-F5344CB8AC3E}">
        <p14:creationId xmlns:p14="http://schemas.microsoft.com/office/powerpoint/2010/main" val="1324102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639427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introduce new model for add-in model replacement in 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Add-in model 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4223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4" y="2819603"/>
            <a:ext cx="11355560" cy="1218795"/>
          </a:xfrm>
        </p:spPr>
        <p:txBody>
          <a:bodyPr>
            <a:noAutofit/>
          </a:bodyPr>
          <a:lstStyle/>
          <a:p>
            <a:r>
              <a:rPr lang="en-US" sz="6598" dirty="0"/>
              <a:t>“I can’t do </a:t>
            </a:r>
            <a:r>
              <a:rPr lang="en-US" sz="6598" i="1" dirty="0"/>
              <a:t>XYZ</a:t>
            </a:r>
            <a:r>
              <a:rPr lang="en-US" sz="6598" dirty="0"/>
              <a:t> with add-in model?”</a:t>
            </a:r>
            <a:endParaRPr lang="en-GB" sz="6598" dirty="0"/>
          </a:p>
        </p:txBody>
      </p:sp>
      <p:sp>
        <p:nvSpPr>
          <p:cNvPr id="4" name="TextBox 3"/>
          <p:cNvSpPr txBox="1"/>
          <p:nvPr/>
        </p:nvSpPr>
        <p:spPr>
          <a:xfrm>
            <a:off x="4570809" y="3863380"/>
            <a:ext cx="7618016"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add-in model, but functional requirements can be achieved 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1846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a:solidFill>
                    <a:schemeClr val="bg1"/>
                  </a:solidFill>
                </a:rPr>
                <a:t>Avoid Sandbox </a:t>
              </a:r>
              <a:br>
                <a:rPr lang="en-US" sz="2000" spc="-70" dirty="0">
                  <a:solidFill>
                    <a:schemeClr val="bg1"/>
                  </a:solidFill>
                </a:rPr>
              </a:br>
              <a:r>
                <a:rPr lang="en-US" sz="2000" spc="-70" dirty="0">
                  <a:solidFill>
                    <a:schemeClr val="bg1"/>
                  </a:solidFill>
                </a:rPr>
                <a:t>solutions</a:t>
              </a: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Align with service</a:t>
              </a:r>
              <a:br>
                <a:rPr lang="en-US" sz="2000" spc="-70" dirty="0">
                  <a:solidFill>
                    <a:schemeClr val="bg1"/>
                  </a:solidFill>
                </a:rPr>
              </a:br>
              <a:r>
                <a:rPr lang="en-US" sz="2000" spc="-70" dirty="0">
                  <a:solidFill>
                    <a:schemeClr val="bg1"/>
                  </a:solidFill>
                </a:rPr>
                <a:t>and product</a:t>
              </a:r>
              <a:br>
                <a:rPr lang="en-US" sz="2000" spc="-70" dirty="0">
                  <a:solidFill>
                    <a:schemeClr val="bg1"/>
                  </a:solidFill>
                </a:rPr>
              </a:br>
              <a:r>
                <a:rPr lang="en-US" sz="2000" spc="-70" dirty="0">
                  <a:solidFill>
                    <a:schemeClr val="bg1"/>
                  </a:solidFill>
                </a:rPr>
                <a:t>roadmap</a:t>
              </a: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94614"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a:solidFill>
                    <a:schemeClr val="bg1"/>
                  </a:solidFill>
                </a:rPr>
                <a:t>Concentrate on</a:t>
              </a:r>
              <a:br>
                <a:rPr lang="en-US" sz="2000" spc="-70" dirty="0">
                  <a:solidFill>
                    <a:schemeClr val="bg1"/>
                  </a:solidFill>
                </a:rPr>
              </a:br>
              <a:r>
                <a:rPr lang="en-US" sz="2000" spc="-70" dirty="0">
                  <a:solidFill>
                    <a:schemeClr val="bg1"/>
                  </a:solidFill>
                </a:rPr>
                <a:t>end users</a:t>
              </a: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add-in model</a:t>
              </a:r>
            </a:p>
          </p:txBody>
        </p:sp>
      </p:grpSp>
    </p:spTree>
    <p:extLst>
      <p:ext uri="{BB962C8B-B14F-4D97-AF65-F5344CB8AC3E}">
        <p14:creationId xmlns:p14="http://schemas.microsoft.com/office/powerpoint/2010/main" val="31408220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a:solidFill>
                  <a:schemeClr val="bg1"/>
                </a:solidFill>
              </a:rPr>
              <a:t>Questions?</a:t>
            </a: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867505" y="6171859"/>
            <a:ext cx="2236865" cy="6512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85" name="Picture 184"/>
          <p:cNvPicPr>
            <a:picLocks noChangeAspect="1"/>
          </p:cNvPicPr>
          <p:nvPr/>
        </p:nvPicPr>
        <p:blipFill>
          <a:blip r:embed="rId3"/>
          <a:stretch>
            <a:fillRect/>
          </a:stretch>
        </p:blipFill>
        <p:spPr>
          <a:xfrm>
            <a:off x="164822" y="19601"/>
            <a:ext cx="5044280" cy="1840778"/>
          </a:xfrm>
          <a:prstGeom prst="rect">
            <a:avLst/>
          </a:prstGeom>
        </p:spPr>
      </p:pic>
      <p:grpSp>
        <p:nvGrpSpPr>
          <p:cNvPr id="561" name="Group 560"/>
          <p:cNvGrpSpPr/>
          <p:nvPr/>
        </p:nvGrpSpPr>
        <p:grpSpPr>
          <a:xfrm>
            <a:off x="6017582" y="1910761"/>
            <a:ext cx="5374985" cy="2701429"/>
            <a:chOff x="6017576" y="1174439"/>
            <a:chExt cx="5486400" cy="2757425"/>
          </a:xfrm>
        </p:grpSpPr>
        <p:sp>
          <p:nvSpPr>
            <p:cNvPr id="526" name="Rectangle 5"/>
            <p:cNvSpPr/>
            <p:nvPr/>
          </p:nvSpPr>
          <p:spPr bwMode="auto">
            <a:xfrm>
              <a:off x="6017576" y="1174439"/>
              <a:ext cx="5486400" cy="2757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SharePoint Framework</a:t>
              </a:r>
            </a:p>
            <a:p>
              <a:pPr>
                <a:spcBef>
                  <a:spcPts val="1763"/>
                </a:spcBef>
              </a:pPr>
              <a:r>
                <a:rPr lang="en-US" sz="2744" dirty="0">
                  <a:solidFill>
                    <a:schemeClr val="bg1"/>
                  </a:solidFill>
                </a:rPr>
                <a:t>SharePoint add-ins</a:t>
              </a:r>
            </a:p>
            <a:p>
              <a:pPr>
                <a:spcBef>
                  <a:spcPts val="1763"/>
                </a:spcBef>
              </a:pPr>
              <a:r>
                <a:rPr lang="en-US" sz="2744" dirty="0">
                  <a:solidFill>
                    <a:schemeClr val="bg1"/>
                  </a:solidFill>
                </a:rPr>
                <a:t>Microsoft Graph</a:t>
              </a:r>
            </a:p>
            <a:p>
              <a:pPr>
                <a:spcBef>
                  <a:spcPts val="1763"/>
                </a:spcBef>
              </a:pPr>
              <a:r>
                <a:rPr lang="en-US" sz="2744" dirty="0">
                  <a:solidFill>
                    <a:schemeClr val="bg1"/>
                  </a:solidFill>
                </a:rPr>
                <a:t>Remote API access</a:t>
              </a:r>
            </a:p>
          </p:txBody>
        </p:sp>
        <p:sp>
          <p:nvSpPr>
            <p:cNvPr id="527" name="Rectangle 6"/>
            <p:cNvSpPr/>
            <p:nvPr/>
          </p:nvSpPr>
          <p:spPr bwMode="auto">
            <a:xfrm>
              <a:off x="6017576" y="1174439"/>
              <a:ext cx="137160" cy="275742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03709" y="1910761"/>
            <a:ext cx="5374985" cy="2686256"/>
            <a:chOff x="401419" y="1910149"/>
            <a:chExt cx="5377148" cy="2687337"/>
          </a:xfrm>
        </p:grpSpPr>
        <p:sp>
          <p:nvSpPr>
            <p:cNvPr id="1381" name="Rectangle 11"/>
            <p:cNvSpPr/>
            <p:nvPr/>
          </p:nvSpPr>
          <p:spPr bwMode="auto">
            <a:xfrm>
              <a:off x="401419" y="1910149"/>
              <a:ext cx="5377148" cy="26873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82265" tIns="89583" rIns="33597" bIns="33597" rtlCol="0" anchor="ctr" anchorCtr="0"/>
            <a:lstStyle/>
            <a:p>
              <a:pPr>
                <a:spcBef>
                  <a:spcPts val="1763"/>
                </a:spcBef>
              </a:pPr>
              <a:r>
                <a:rPr lang="en-US" sz="2744" dirty="0">
                  <a:solidFill>
                    <a:schemeClr val="bg1"/>
                  </a:solidFill>
                </a:rPr>
                <a:t>Reusable code samples</a:t>
              </a:r>
            </a:p>
            <a:p>
              <a:pPr>
                <a:spcBef>
                  <a:spcPts val="1763"/>
                </a:spcBef>
              </a:pPr>
              <a:r>
                <a:rPr lang="en-US" sz="2744" dirty="0">
                  <a:solidFill>
                    <a:schemeClr val="bg1"/>
                  </a:solidFill>
                </a:rPr>
                <a:t>Guidance documentation</a:t>
              </a:r>
            </a:p>
            <a:p>
              <a:pPr>
                <a:spcBef>
                  <a:spcPts val="1763"/>
                </a:spcBef>
              </a:pPr>
              <a:r>
                <a:rPr lang="en-US" sz="2744" dirty="0">
                  <a:solidFill>
                    <a:schemeClr val="bg1"/>
                  </a:solidFill>
                </a:rPr>
                <a:t>Monthly community calls</a:t>
              </a:r>
            </a:p>
            <a:p>
              <a:pPr>
                <a:spcBef>
                  <a:spcPts val="1763"/>
                </a:spcBef>
              </a:pPr>
              <a:r>
                <a:rPr lang="en-US" sz="2744" dirty="0">
                  <a:solidFill>
                    <a:schemeClr val="bg1"/>
                  </a:solidFill>
                </a:rPr>
                <a:t>Case Studies</a:t>
              </a:r>
            </a:p>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92" name="Freeform 293"/>
          <p:cNvSpPr>
            <a:spLocks/>
          </p:cNvSpPr>
          <p:nvPr/>
        </p:nvSpPr>
        <p:spPr bwMode="auto">
          <a:xfrm>
            <a:off x="8705076" y="4850488"/>
            <a:ext cx="882820" cy="199380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3" name="Freeform 294"/>
          <p:cNvSpPr>
            <a:spLocks/>
          </p:cNvSpPr>
          <p:nvPr/>
        </p:nvSpPr>
        <p:spPr bwMode="auto">
          <a:xfrm>
            <a:off x="9521181" y="4912702"/>
            <a:ext cx="647579" cy="193374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4" name="Freeform 295"/>
          <p:cNvSpPr>
            <a:spLocks/>
          </p:cNvSpPr>
          <p:nvPr/>
        </p:nvSpPr>
        <p:spPr bwMode="auto">
          <a:xfrm>
            <a:off x="11216606" y="5095170"/>
            <a:ext cx="587379" cy="174911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95" name="Freeform 296"/>
          <p:cNvSpPr>
            <a:spLocks/>
          </p:cNvSpPr>
          <p:nvPr/>
        </p:nvSpPr>
        <p:spPr bwMode="auto">
          <a:xfrm>
            <a:off x="10268016" y="4910319"/>
            <a:ext cx="890017" cy="193397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8" name="Freeform 389"/>
          <p:cNvSpPr>
            <a:spLocks/>
          </p:cNvSpPr>
          <p:nvPr/>
        </p:nvSpPr>
        <p:spPr bwMode="auto">
          <a:xfrm flipH="1">
            <a:off x="7652724" y="4836656"/>
            <a:ext cx="890609" cy="2010457"/>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9" name="Freeform 390"/>
          <p:cNvSpPr>
            <a:spLocks/>
          </p:cNvSpPr>
          <p:nvPr/>
        </p:nvSpPr>
        <p:spPr bwMode="auto">
          <a:xfrm flipH="1">
            <a:off x="6919146" y="4983421"/>
            <a:ext cx="621231" cy="1863693"/>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7" name="Group 6"/>
          <p:cNvGrpSpPr/>
          <p:nvPr/>
        </p:nvGrpSpPr>
        <p:grpSpPr>
          <a:xfrm>
            <a:off x="7159651" y="4735115"/>
            <a:ext cx="748333" cy="2113051"/>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11" name="Group 10"/>
          <p:cNvGrpSpPr/>
          <p:nvPr/>
        </p:nvGrpSpPr>
        <p:grpSpPr>
          <a:xfrm>
            <a:off x="10817004" y="4762186"/>
            <a:ext cx="792696" cy="2084213"/>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0" name="Group 9"/>
          <p:cNvGrpSpPr/>
          <p:nvPr/>
        </p:nvGrpSpPr>
        <p:grpSpPr>
          <a:xfrm>
            <a:off x="10011979" y="4612885"/>
            <a:ext cx="770139" cy="2234660"/>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nvGrpSpPr>
          <p:cNvPr id="12" name="Group 11"/>
          <p:cNvGrpSpPr/>
          <p:nvPr/>
        </p:nvGrpSpPr>
        <p:grpSpPr>
          <a:xfrm>
            <a:off x="9102316" y="4612884"/>
            <a:ext cx="1290867" cy="2233603"/>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grpSp>
        <p:nvGrpSpPr>
          <p:cNvPr id="560" name="Group 559"/>
          <p:cNvGrpSpPr/>
          <p:nvPr/>
        </p:nvGrpSpPr>
        <p:grpSpPr>
          <a:xfrm>
            <a:off x="8120494" y="4573539"/>
            <a:ext cx="721642" cy="2273575"/>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a:p>
                <a:pPr defTabSz="913766"/>
                <a:endParaRPr lang="en-US" sz="1798" dirty="0">
                  <a:solidFill>
                    <a:srgbClr val="404040"/>
                  </a:solidFill>
                </a:endParaRPr>
              </a:p>
              <a:p>
                <a:pPr defTabSz="913766"/>
                <a:endParaRPr lang="en-US" sz="1798"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89583" tIns="44792" rIns="89583" bIns="44792" numCol="1" anchor="t" anchorCtr="0" compatLnSpc="1">
              <a:prstTxWarp prst="textNoShape">
                <a:avLst/>
              </a:prstTxWarp>
            </a:bodyPr>
            <a:lstStyle/>
            <a:p>
              <a:pPr defTabSz="913766"/>
              <a:endParaRPr lang="en-US" sz="1798" dirty="0">
                <a:solidFill>
                  <a:srgbClr val="404040"/>
                </a:solidFill>
              </a:endParaRPr>
            </a:p>
          </p:txBody>
        </p:sp>
      </p:grpSp>
      <p:sp>
        <p:nvSpPr>
          <p:cNvPr id="14" name="TextBox 13"/>
          <p:cNvSpPr txBox="1"/>
          <p:nvPr/>
        </p:nvSpPr>
        <p:spPr>
          <a:xfrm>
            <a:off x="6091439" y="667665"/>
            <a:ext cx="4474302" cy="738536"/>
          </a:xfrm>
          <a:prstGeom prst="rect">
            <a:avLst/>
          </a:prstGeom>
          <a:noFill/>
        </p:spPr>
        <p:txBody>
          <a:bodyPr wrap="none" lIns="0" tIns="0" rIns="0" bIns="0" rtlCol="0">
            <a:spAutoFit/>
          </a:bodyPr>
          <a:lstStyle/>
          <a:p>
            <a:r>
              <a:rPr lang="en-US" sz="4799" spc="-70" dirty="0">
                <a:solidFill>
                  <a:schemeClr val="tx1">
                    <a:lumMod val="75000"/>
                  </a:schemeClr>
                </a:solidFill>
                <a:latin typeface="+mj-lt"/>
              </a:rPr>
              <a:t>Sharing is caring…</a:t>
            </a:r>
            <a:endParaRPr lang="fi-FI" sz="4799" spc="-70" dirty="0">
              <a:solidFill>
                <a:schemeClr val="tx1">
                  <a:lumMod val="75000"/>
                </a:schemeClr>
              </a:solidFill>
              <a:latin typeface="+mj-lt"/>
            </a:endParaRPr>
          </a:p>
        </p:txBody>
      </p:sp>
      <p:sp>
        <p:nvSpPr>
          <p:cNvPr id="187" name="TextBox 186"/>
          <p:cNvSpPr txBox="1"/>
          <p:nvPr/>
        </p:nvSpPr>
        <p:spPr>
          <a:xfrm>
            <a:off x="403709" y="5201214"/>
            <a:ext cx="6362630" cy="663625"/>
          </a:xfrm>
          <a:prstGeom prst="rect">
            <a:avLst/>
          </a:prstGeom>
          <a:noFill/>
        </p:spPr>
        <p:txBody>
          <a:bodyPr wrap="none" lIns="0" tIns="0" rIns="0" bIns="0" rtlCol="0">
            <a:spAutoFit/>
          </a:bodyPr>
          <a:lstStyle/>
          <a:p>
            <a:r>
              <a:rPr lang="en-US" sz="4312" b="1" spc="-70" dirty="0">
                <a:solidFill>
                  <a:srgbClr val="0072C6"/>
                </a:solidFill>
                <a:latin typeface="+mj-lt"/>
              </a:rPr>
              <a:t>http://aka.ms/SharePointPnP</a:t>
            </a:r>
            <a:endParaRPr lang="fi-FI" sz="4312" b="1" spc="-70" dirty="0">
              <a:solidFill>
                <a:srgbClr val="0072C6"/>
              </a:solidFill>
              <a:latin typeface="+mj-lt"/>
            </a:endParaRPr>
          </a:p>
        </p:txBody>
      </p:sp>
    </p:spTree>
    <p:extLst>
      <p:ext uri="{BB962C8B-B14F-4D97-AF65-F5344CB8AC3E}">
        <p14:creationId xmlns:p14="http://schemas.microsoft.com/office/powerpoint/2010/main" val="1017858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rgbClr val="000000">
                    <a:lumMod val="65000"/>
                    <a:lumOff val="35000"/>
                  </a:srgbClr>
                </a:solidFill>
                <a:ea typeface="Segoe UI" pitchFamily="34" charset="0"/>
                <a:cs typeface="Segoe UI" pitchFamily="34" charset="0"/>
              </a:rPr>
            </a:br>
            <a:r>
              <a:rPr lang="en-US" sz="700" dirty="0">
                <a:solidFill>
                  <a:srgbClr val="000000">
                    <a:lumMod val="65000"/>
                    <a:lumOff val="35000"/>
                  </a:srgbClr>
                </a:solidFill>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a:solidFill>
                    <a:schemeClr val="bg1"/>
                  </a:solidFill>
                </a:rPr>
                <a:t>Avoid Sandbox </a:t>
              </a:r>
              <a:br>
                <a:rPr lang="en-US" sz="2000" spc="-70" dirty="0">
                  <a:solidFill>
                    <a:schemeClr val="bg1"/>
                  </a:solidFill>
                </a:rPr>
              </a:br>
              <a:r>
                <a:rPr lang="en-US" sz="2000" spc="-70" dirty="0">
                  <a:solidFill>
                    <a:schemeClr val="bg1"/>
                  </a:solidFill>
                </a:rPr>
                <a:t>solutions</a:t>
              </a: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a:solidFill>
                    <a:schemeClr val="bg1"/>
                  </a:solidFill>
                </a:rPr>
                <a:t>Align with service</a:t>
              </a:r>
              <a:br>
                <a:rPr lang="en-US" sz="2000" spc="-70" dirty="0">
                  <a:solidFill>
                    <a:schemeClr val="bg1"/>
                  </a:solidFill>
                </a:rPr>
              </a:br>
              <a:r>
                <a:rPr lang="en-US" sz="2000" spc="-70" dirty="0">
                  <a:solidFill>
                    <a:schemeClr val="bg1"/>
                  </a:solidFill>
                </a:rPr>
                <a:t>and product</a:t>
              </a:r>
              <a:br>
                <a:rPr lang="en-US" sz="2000" spc="-70" dirty="0">
                  <a:solidFill>
                    <a:schemeClr val="bg1"/>
                  </a:solidFill>
                </a:rPr>
              </a:br>
              <a:r>
                <a:rPr lang="en-US" sz="2000" spc="-70" dirty="0">
                  <a:solidFill>
                    <a:schemeClr val="bg1"/>
                  </a:solidFill>
                </a:rPr>
                <a:t>roadmap</a:t>
              </a: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78848"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a:solidFill>
                    <a:schemeClr val="bg1"/>
                  </a:solidFill>
                </a:rPr>
                <a:t>Concentrate on</a:t>
              </a:r>
              <a:br>
                <a:rPr lang="en-US" sz="2000" spc="-70" dirty="0">
                  <a:solidFill>
                    <a:schemeClr val="bg1"/>
                  </a:solidFill>
                </a:rPr>
              </a:br>
              <a:r>
                <a:rPr lang="en-US" sz="2000" spc="-70" dirty="0">
                  <a:solidFill>
                    <a:schemeClr val="bg1"/>
                  </a:solidFill>
                </a:rPr>
                <a:t>end users</a:t>
              </a: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add-in model</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evolves…</a:t>
            </a: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2" t="11107" r="1501" b="3529"/>
          <a:stretch/>
        </p:blipFill>
        <p:spPr>
          <a:xfrm>
            <a:off x="820274" y="4713061"/>
            <a:ext cx="2520000" cy="13189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536"/>
          <a:stretch/>
        </p:blipFill>
        <p:spPr>
          <a:xfrm>
            <a:off x="4608455" y="4705958"/>
            <a:ext cx="2520000" cy="1319145"/>
          </a:xfrm>
          <a:prstGeom prst="rect">
            <a:avLst/>
          </a:prstGeom>
        </p:spPr>
      </p:pic>
      <p:pic>
        <p:nvPicPr>
          <p:cNvPr id="5" name="Picture 4"/>
          <p:cNvPicPr>
            <a:picLocks noChangeAspect="1"/>
          </p:cNvPicPr>
          <p:nvPr/>
        </p:nvPicPr>
        <p:blipFill>
          <a:blip r:embed="rId4"/>
          <a:stretch>
            <a:fillRect/>
          </a:stretch>
        </p:blipFill>
        <p:spPr>
          <a:xfrm>
            <a:off x="8509582" y="4713060"/>
            <a:ext cx="2845757" cy="1318935"/>
          </a:xfrm>
          <a:prstGeom prst="rect">
            <a:avLst/>
          </a:prstGeom>
          <a:ln>
            <a:solidFill>
              <a:schemeClr val="bg1">
                <a:lumMod val="75000"/>
              </a:schemeClr>
            </a:solidFill>
          </a:ln>
        </p:spPr>
      </p:pic>
      <p:grpSp>
        <p:nvGrpSpPr>
          <p:cNvPr id="11" name="Group 10"/>
          <p:cNvGrpSpPr>
            <a:grpSpLocks noChangeAspect="1"/>
          </p:cNvGrpSpPr>
          <p:nvPr/>
        </p:nvGrpSpPr>
        <p:grpSpPr>
          <a:xfrm>
            <a:off x="1194143" y="2167224"/>
            <a:ext cx="1495186" cy="1597689"/>
            <a:chOff x="1512865" y="949433"/>
            <a:chExt cx="2389102" cy="2552888"/>
          </a:xfrm>
        </p:grpSpPr>
        <p:grpSp>
          <p:nvGrpSpPr>
            <p:cNvPr id="12" name="Group 11"/>
            <p:cNvGrpSpPr/>
            <p:nvPr/>
          </p:nvGrpSpPr>
          <p:grpSpPr>
            <a:xfrm>
              <a:off x="1512865" y="949433"/>
              <a:ext cx="2389102" cy="2552888"/>
              <a:chOff x="4383758" y="2240577"/>
              <a:chExt cx="2389102" cy="2552888"/>
            </a:xfrm>
          </p:grpSpPr>
          <p:sp>
            <p:nvSpPr>
              <p:cNvPr id="14" name="Rectangle 13"/>
              <p:cNvSpPr/>
              <p:nvPr/>
            </p:nvSpPr>
            <p:spPr bwMode="auto">
              <a:xfrm>
                <a:off x="4537410" y="2240577"/>
                <a:ext cx="2235450"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2007</a:t>
                </a:r>
              </a:p>
            </p:txBody>
          </p:sp>
          <p:grpSp>
            <p:nvGrpSpPr>
              <p:cNvPr id="15" name="Group 14"/>
              <p:cNvGrpSpPr/>
              <p:nvPr/>
            </p:nvGrpSpPr>
            <p:grpSpPr>
              <a:xfrm>
                <a:off x="5421611" y="2886866"/>
                <a:ext cx="789619" cy="1020140"/>
                <a:chOff x="4557447" y="1721445"/>
                <a:chExt cx="789619" cy="1020140"/>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6"/>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7"/>
                <a:stretch>
                  <a:fillRect/>
                </a:stretch>
              </p:blipFill>
              <p:spPr>
                <a:xfrm>
                  <a:off x="3875612" y="2714202"/>
                  <a:ext cx="694487" cy="898458"/>
                </a:xfrm>
                <a:prstGeom prst="rect">
                  <a:avLst/>
                </a:prstGeom>
              </p:spPr>
            </p:pic>
          </p:grpSp>
        </p:grpSp>
        <p:pic>
          <p:nvPicPr>
            <p:cNvPr id="13" name="Picture 12"/>
            <p:cNvPicPr>
              <a:picLocks noChangeAspect="1"/>
            </p:cNvPicPr>
            <p:nvPr/>
          </p:nvPicPr>
          <p:blipFill>
            <a:blip r:embed="rId5"/>
            <a:stretch>
              <a:fillRect/>
            </a:stretch>
          </p:blipFill>
          <p:spPr>
            <a:xfrm>
              <a:off x="3194497" y="1758239"/>
              <a:ext cx="477423" cy="839046"/>
            </a:xfrm>
            <a:prstGeom prst="rect">
              <a:avLst/>
            </a:prstGeom>
          </p:spPr>
        </p:pic>
      </p:gr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022" y="1784688"/>
            <a:ext cx="765071" cy="765071"/>
          </a:xfrm>
          <a:prstGeom prst="rect">
            <a:avLst/>
          </a:prstGeom>
        </p:spPr>
      </p:pic>
      <p:grpSp>
        <p:nvGrpSpPr>
          <p:cNvPr id="26" name="Group 25"/>
          <p:cNvGrpSpPr>
            <a:grpSpLocks noChangeAspect="1"/>
          </p:cNvGrpSpPr>
          <p:nvPr/>
        </p:nvGrpSpPr>
        <p:grpSpPr>
          <a:xfrm>
            <a:off x="4509340" y="2234792"/>
            <a:ext cx="2442693" cy="1597689"/>
            <a:chOff x="1512865" y="949433"/>
            <a:chExt cx="3903087" cy="2552888"/>
          </a:xfrm>
        </p:grpSpPr>
        <p:grpSp>
          <p:nvGrpSpPr>
            <p:cNvPr id="27" name="Group 26"/>
            <p:cNvGrpSpPr/>
            <p:nvPr/>
          </p:nvGrpSpPr>
          <p:grpSpPr>
            <a:xfrm>
              <a:off x="1512865" y="949433"/>
              <a:ext cx="3903087" cy="2552888"/>
              <a:chOff x="4383758" y="2240577"/>
              <a:chExt cx="3903087" cy="2552888"/>
            </a:xfrm>
          </p:grpSpPr>
          <p:sp>
            <p:nvSpPr>
              <p:cNvPr id="29" name="Rectangle 28"/>
              <p:cNvSpPr/>
              <p:nvPr/>
            </p:nvSpPr>
            <p:spPr bwMode="auto">
              <a:xfrm>
                <a:off x="4537410" y="2240577"/>
                <a:ext cx="3749435"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2010</a:t>
                </a:r>
              </a:p>
            </p:txBody>
          </p:sp>
          <p:grpSp>
            <p:nvGrpSpPr>
              <p:cNvPr id="30" name="Group 29"/>
              <p:cNvGrpSpPr/>
              <p:nvPr/>
            </p:nvGrpSpPr>
            <p:grpSpPr>
              <a:xfrm>
                <a:off x="5421611" y="2886866"/>
                <a:ext cx="789619" cy="1020140"/>
                <a:chOff x="4557447" y="1721445"/>
                <a:chExt cx="789619" cy="1020140"/>
              </a:xfrm>
            </p:grpSpPr>
            <p:pic>
              <p:nvPicPr>
                <p:cNvPr id="38" name="Picture 37"/>
                <p:cNvPicPr>
                  <a:picLocks noChangeAspect="1"/>
                </p:cNvPicPr>
                <p:nvPr/>
              </p:nvPicPr>
              <p:blipFill>
                <a:blip r:embed="rId5"/>
                <a:stretch>
                  <a:fillRect/>
                </a:stretch>
              </p:blipFill>
              <p:spPr>
                <a:xfrm>
                  <a:off x="4557447" y="1902539"/>
                  <a:ext cx="477423" cy="839046"/>
                </a:xfrm>
                <a:prstGeom prst="rect">
                  <a:avLst/>
                </a:prstGeom>
              </p:spPr>
            </p:pic>
            <p:pic>
              <p:nvPicPr>
                <p:cNvPr id="39" name="Picture 38"/>
                <p:cNvPicPr>
                  <a:picLocks noChangeAspect="1"/>
                </p:cNvPicPr>
                <p:nvPr/>
              </p:nvPicPr>
              <p:blipFill>
                <a:blip r:embed="rId5"/>
                <a:stretch>
                  <a:fillRect/>
                </a:stretch>
              </p:blipFill>
              <p:spPr>
                <a:xfrm>
                  <a:off x="4869643" y="1721445"/>
                  <a:ext cx="477423" cy="839046"/>
                </a:xfrm>
                <a:prstGeom prst="rect">
                  <a:avLst/>
                </a:prstGeom>
              </p:spPr>
            </p:pic>
          </p:grpSp>
          <p:grpSp>
            <p:nvGrpSpPr>
              <p:cNvPr id="31" name="Group 30"/>
              <p:cNvGrpSpPr/>
              <p:nvPr/>
            </p:nvGrpSpPr>
            <p:grpSpPr>
              <a:xfrm>
                <a:off x="4880542" y="3820782"/>
                <a:ext cx="944427" cy="972683"/>
                <a:chOff x="3981885" y="2834055"/>
                <a:chExt cx="944427" cy="972683"/>
              </a:xfrm>
            </p:grpSpPr>
            <p:pic>
              <p:nvPicPr>
                <p:cNvPr id="35" name="Picture 34"/>
                <p:cNvPicPr>
                  <a:picLocks noChangeAspect="1"/>
                </p:cNvPicPr>
                <p:nvPr/>
              </p:nvPicPr>
              <p:blipFill>
                <a:blip r:embed="rId5"/>
                <a:stretch>
                  <a:fillRect/>
                </a:stretch>
              </p:blipFill>
              <p:spPr>
                <a:xfrm>
                  <a:off x="3981885" y="2967692"/>
                  <a:ext cx="477423" cy="839046"/>
                </a:xfrm>
                <a:prstGeom prst="rect">
                  <a:avLst/>
                </a:prstGeom>
              </p:spPr>
            </p:pic>
            <p:pic>
              <p:nvPicPr>
                <p:cNvPr id="36" name="Picture 35"/>
                <p:cNvPicPr>
                  <a:picLocks noChangeAspect="1"/>
                </p:cNvPicPr>
                <p:nvPr/>
              </p:nvPicPr>
              <p:blipFill>
                <a:blip r:embed="rId5"/>
                <a:stretch>
                  <a:fillRect/>
                </a:stretch>
              </p:blipFill>
              <p:spPr>
                <a:xfrm>
                  <a:off x="4269036" y="2834055"/>
                  <a:ext cx="477423" cy="839046"/>
                </a:xfrm>
                <a:prstGeom prst="rect">
                  <a:avLst/>
                </a:prstGeom>
              </p:spPr>
            </p:pic>
            <p:pic>
              <p:nvPicPr>
                <p:cNvPr id="37" name="Picture 36"/>
                <p:cNvPicPr>
                  <a:picLocks noChangeAspect="1"/>
                </p:cNvPicPr>
                <p:nvPr/>
              </p:nvPicPr>
              <p:blipFill>
                <a:blip r:embed="rId6"/>
                <a:stretch>
                  <a:fillRect/>
                </a:stretch>
              </p:blipFill>
              <p:spPr>
                <a:xfrm>
                  <a:off x="4480085" y="3260431"/>
                  <a:ext cx="446227" cy="456212"/>
                </a:xfrm>
                <a:prstGeom prst="rect">
                  <a:avLst/>
                </a:prstGeom>
              </p:spPr>
            </p:pic>
          </p:grpSp>
          <p:grpSp>
            <p:nvGrpSpPr>
              <p:cNvPr id="32" name="Group 31"/>
              <p:cNvGrpSpPr/>
              <p:nvPr/>
            </p:nvGrpSpPr>
            <p:grpSpPr>
              <a:xfrm>
                <a:off x="4383758" y="2988031"/>
                <a:ext cx="968998" cy="971748"/>
                <a:chOff x="3601101" y="2714202"/>
                <a:chExt cx="968998" cy="971748"/>
              </a:xfrm>
            </p:grpSpPr>
            <p:pic>
              <p:nvPicPr>
                <p:cNvPr id="33" name="Picture 32"/>
                <p:cNvPicPr>
                  <a:picLocks noChangeAspect="1"/>
                </p:cNvPicPr>
                <p:nvPr/>
              </p:nvPicPr>
              <p:blipFill>
                <a:blip r:embed="rId5"/>
                <a:stretch>
                  <a:fillRect/>
                </a:stretch>
              </p:blipFill>
              <p:spPr>
                <a:xfrm>
                  <a:off x="3601101" y="2846904"/>
                  <a:ext cx="477423" cy="839046"/>
                </a:xfrm>
                <a:prstGeom prst="rect">
                  <a:avLst/>
                </a:prstGeom>
              </p:spPr>
            </p:pic>
            <p:pic>
              <p:nvPicPr>
                <p:cNvPr id="34" name="Picture 33"/>
                <p:cNvPicPr>
                  <a:picLocks noChangeAspect="1"/>
                </p:cNvPicPr>
                <p:nvPr/>
              </p:nvPicPr>
              <p:blipFill>
                <a:blip r:embed="rId7"/>
                <a:stretch>
                  <a:fillRect/>
                </a:stretch>
              </p:blipFill>
              <p:spPr>
                <a:xfrm>
                  <a:off x="3875612" y="2714202"/>
                  <a:ext cx="694487" cy="898458"/>
                </a:xfrm>
                <a:prstGeom prst="rect">
                  <a:avLst/>
                </a:prstGeom>
              </p:spPr>
            </p:pic>
          </p:grpSp>
        </p:grpSp>
        <p:pic>
          <p:nvPicPr>
            <p:cNvPr id="28" name="Picture 27"/>
            <p:cNvPicPr>
              <a:picLocks noChangeAspect="1"/>
            </p:cNvPicPr>
            <p:nvPr/>
          </p:nvPicPr>
          <p:blipFill>
            <a:blip r:embed="rId5"/>
            <a:stretch>
              <a:fillRect/>
            </a:stretch>
          </p:blipFill>
          <p:spPr>
            <a:xfrm>
              <a:off x="3194497" y="1758239"/>
              <a:ext cx="477423" cy="839046"/>
            </a:xfrm>
            <a:prstGeom prst="rect">
              <a:avLst/>
            </a:prstGeom>
          </p:spPr>
        </p:pic>
      </p:grpSp>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84" y="1958154"/>
            <a:ext cx="639669" cy="632754"/>
          </a:xfrm>
          <a:prstGeom prst="rect">
            <a:avLst/>
          </a:prstGeom>
        </p:spPr>
      </p:pic>
      <p:grpSp>
        <p:nvGrpSpPr>
          <p:cNvPr id="41" name="Group 40"/>
          <p:cNvGrpSpPr>
            <a:grpSpLocks noChangeAspect="1"/>
          </p:cNvGrpSpPr>
          <p:nvPr/>
        </p:nvGrpSpPr>
        <p:grpSpPr>
          <a:xfrm>
            <a:off x="8084379" y="2388277"/>
            <a:ext cx="2237001" cy="1597689"/>
            <a:chOff x="1512865" y="949433"/>
            <a:chExt cx="3574420" cy="2552888"/>
          </a:xfrm>
        </p:grpSpPr>
        <p:grpSp>
          <p:nvGrpSpPr>
            <p:cNvPr id="42" name="Group 41"/>
            <p:cNvGrpSpPr/>
            <p:nvPr/>
          </p:nvGrpSpPr>
          <p:grpSpPr>
            <a:xfrm>
              <a:off x="1512865" y="949433"/>
              <a:ext cx="3574420" cy="2552888"/>
              <a:chOff x="4383758" y="2240577"/>
              <a:chExt cx="3574420" cy="2552888"/>
            </a:xfrm>
          </p:grpSpPr>
          <p:sp>
            <p:nvSpPr>
              <p:cNvPr id="44" name="Rectangle 43"/>
              <p:cNvSpPr/>
              <p:nvPr/>
            </p:nvSpPr>
            <p:spPr bwMode="auto">
              <a:xfrm>
                <a:off x="4537410" y="2240577"/>
                <a:ext cx="3420768"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2013</a:t>
                </a:r>
              </a:p>
            </p:txBody>
          </p:sp>
          <p:grpSp>
            <p:nvGrpSpPr>
              <p:cNvPr id="45" name="Group 44"/>
              <p:cNvGrpSpPr/>
              <p:nvPr/>
            </p:nvGrpSpPr>
            <p:grpSpPr>
              <a:xfrm>
                <a:off x="5421611" y="2886866"/>
                <a:ext cx="789619" cy="1020140"/>
                <a:chOff x="4557447" y="1721445"/>
                <a:chExt cx="789619" cy="1020140"/>
              </a:xfrm>
            </p:grpSpPr>
            <p:pic>
              <p:nvPicPr>
                <p:cNvPr id="53" name="Picture 52"/>
                <p:cNvPicPr>
                  <a:picLocks noChangeAspect="1"/>
                </p:cNvPicPr>
                <p:nvPr/>
              </p:nvPicPr>
              <p:blipFill>
                <a:blip r:embed="rId5"/>
                <a:stretch>
                  <a:fillRect/>
                </a:stretch>
              </p:blipFill>
              <p:spPr>
                <a:xfrm>
                  <a:off x="4557447" y="1902539"/>
                  <a:ext cx="477423" cy="839046"/>
                </a:xfrm>
                <a:prstGeom prst="rect">
                  <a:avLst/>
                </a:prstGeom>
              </p:spPr>
            </p:pic>
            <p:pic>
              <p:nvPicPr>
                <p:cNvPr id="54" name="Picture 53"/>
                <p:cNvPicPr>
                  <a:picLocks noChangeAspect="1"/>
                </p:cNvPicPr>
                <p:nvPr/>
              </p:nvPicPr>
              <p:blipFill>
                <a:blip r:embed="rId5"/>
                <a:stretch>
                  <a:fillRect/>
                </a:stretch>
              </p:blipFill>
              <p:spPr>
                <a:xfrm>
                  <a:off x="4869643" y="1721445"/>
                  <a:ext cx="477423" cy="839046"/>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5"/>
                <a:stretch>
                  <a:fillRect/>
                </a:stretch>
              </p:blipFill>
              <p:spPr>
                <a:xfrm>
                  <a:off x="3981885" y="2967692"/>
                  <a:ext cx="477423" cy="839046"/>
                </a:xfrm>
                <a:prstGeom prst="rect">
                  <a:avLst/>
                </a:prstGeom>
              </p:spPr>
            </p:pic>
            <p:pic>
              <p:nvPicPr>
                <p:cNvPr id="51" name="Picture 50"/>
                <p:cNvPicPr>
                  <a:picLocks noChangeAspect="1"/>
                </p:cNvPicPr>
                <p:nvPr/>
              </p:nvPicPr>
              <p:blipFill>
                <a:blip r:embed="rId5"/>
                <a:stretch>
                  <a:fillRect/>
                </a:stretch>
              </p:blipFill>
              <p:spPr>
                <a:xfrm>
                  <a:off x="4269036" y="2834055"/>
                  <a:ext cx="477423" cy="839046"/>
                </a:xfrm>
                <a:prstGeom prst="rect">
                  <a:avLst/>
                </a:prstGeom>
              </p:spPr>
            </p:pic>
            <p:pic>
              <p:nvPicPr>
                <p:cNvPr id="52" name="Picture 51"/>
                <p:cNvPicPr>
                  <a:picLocks noChangeAspect="1"/>
                </p:cNvPicPr>
                <p:nvPr/>
              </p:nvPicPr>
              <p:blipFill>
                <a:blip r:embed="rId6"/>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5"/>
                <a:stretch>
                  <a:fillRect/>
                </a:stretch>
              </p:blipFill>
              <p:spPr>
                <a:xfrm>
                  <a:off x="3601101" y="2846904"/>
                  <a:ext cx="477423" cy="839046"/>
                </a:xfrm>
                <a:prstGeom prst="rect">
                  <a:avLst/>
                </a:prstGeom>
              </p:spPr>
            </p:pic>
            <p:pic>
              <p:nvPicPr>
                <p:cNvPr id="49" name="Picture 48"/>
                <p:cNvPicPr>
                  <a:picLocks noChangeAspect="1"/>
                </p:cNvPicPr>
                <p:nvPr/>
              </p:nvPicPr>
              <p:blipFill>
                <a:blip r:embed="rId7"/>
                <a:stretch>
                  <a:fillRect/>
                </a:stretch>
              </p:blipFill>
              <p:spPr>
                <a:xfrm>
                  <a:off x="3875612" y="2714202"/>
                  <a:ext cx="694487" cy="898458"/>
                </a:xfrm>
                <a:prstGeom prst="rect">
                  <a:avLst/>
                </a:prstGeom>
              </p:spPr>
            </p:pic>
          </p:grpSp>
        </p:grpSp>
        <p:pic>
          <p:nvPicPr>
            <p:cNvPr id="43" name="Picture 42"/>
            <p:cNvPicPr>
              <a:picLocks noChangeAspect="1"/>
            </p:cNvPicPr>
            <p:nvPr/>
          </p:nvPicPr>
          <p:blipFill>
            <a:blip r:embed="rId5"/>
            <a:stretch>
              <a:fillRect/>
            </a:stretch>
          </p:blipFill>
          <p:spPr>
            <a:xfrm>
              <a:off x="3194497" y="1758239"/>
              <a:ext cx="477423" cy="839046"/>
            </a:xfrm>
            <a:prstGeom prst="rect">
              <a:avLst/>
            </a:prstGeom>
          </p:spPr>
        </p:pic>
      </p:grpSp>
      <p:cxnSp>
        <p:nvCxnSpPr>
          <p:cNvPr id="56" name="Straight Arrow Connector 55"/>
          <p:cNvCxnSpPr/>
          <p:nvPr/>
        </p:nvCxnSpPr>
        <p:spPr>
          <a:xfrm>
            <a:off x="2096104" y="3763312"/>
            <a:ext cx="0" cy="85351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0" name="Rectangle 59"/>
          <p:cNvSpPr/>
          <p:nvPr/>
        </p:nvSpPr>
        <p:spPr bwMode="auto">
          <a:xfrm>
            <a:off x="5901943" y="3018135"/>
            <a:ext cx="1198601" cy="83336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Sandbox</a:t>
            </a:r>
          </a:p>
        </p:txBody>
      </p:sp>
      <p:grpSp>
        <p:nvGrpSpPr>
          <p:cNvPr id="73" name="Group 72"/>
          <p:cNvGrpSpPr/>
          <p:nvPr/>
        </p:nvGrpSpPr>
        <p:grpSpPr>
          <a:xfrm>
            <a:off x="6181811" y="2417198"/>
            <a:ext cx="430014" cy="371572"/>
            <a:chOff x="8084830" y="2681919"/>
            <a:chExt cx="980148" cy="846937"/>
          </a:xfrm>
        </p:grpSpPr>
        <p:pic>
          <p:nvPicPr>
            <p:cNvPr id="74" name="Picture 73"/>
            <p:cNvPicPr>
              <a:picLocks noChangeAspect="1"/>
            </p:cNvPicPr>
            <p:nvPr/>
          </p:nvPicPr>
          <p:blipFill>
            <a:blip r:embed="rId10"/>
            <a:stretch>
              <a:fillRect/>
            </a:stretch>
          </p:blipFill>
          <p:spPr>
            <a:xfrm>
              <a:off x="8084830" y="2816307"/>
              <a:ext cx="900621" cy="712549"/>
            </a:xfrm>
            <a:prstGeom prst="rect">
              <a:avLst/>
            </a:prstGeom>
          </p:spPr>
        </p:pic>
        <p:sp>
          <p:nvSpPr>
            <p:cNvPr id="75" name="TextBox 74"/>
            <p:cNvSpPr txBox="1"/>
            <p:nvPr/>
          </p:nvSpPr>
          <p:spPr>
            <a:xfrm>
              <a:off x="8535909" y="2681919"/>
              <a:ext cx="529069" cy="561220"/>
            </a:xfrm>
            <a:prstGeom prst="rect">
              <a:avLst/>
            </a:prstGeom>
            <a:noFill/>
          </p:spPr>
          <p:txBody>
            <a:bodyPr wrap="none" lIns="0" tIns="0" rIns="0" bIns="0" rtlCol="0">
              <a:spAutoFit/>
            </a:bodyPr>
            <a:lstStyle/>
            <a:p>
              <a:r>
                <a:rPr lang="en-US" sz="1600" b="1" spc="-70" dirty="0">
                  <a:ln w="12700">
                    <a:solidFill>
                      <a:schemeClr val="bg1"/>
                    </a:solidFill>
                  </a:ln>
                  <a:solidFill>
                    <a:srgbClr val="33862F"/>
                  </a:solidFill>
                  <a:effectLst>
                    <a:glow rad="76200">
                      <a:schemeClr val="bg1"/>
                    </a:glow>
                  </a:effectLst>
                </a:rPr>
                <a:t>C#</a:t>
              </a:r>
            </a:p>
          </p:txBody>
        </p:sp>
      </p:grpSp>
      <p:pic>
        <p:nvPicPr>
          <p:cNvPr id="79" name="Picture 78"/>
          <p:cNvPicPr>
            <a:picLocks noChangeAspect="1"/>
          </p:cNvPicPr>
          <p:nvPr/>
        </p:nvPicPr>
        <p:blipFill>
          <a:blip r:embed="rId10"/>
          <a:stretch>
            <a:fillRect/>
          </a:stretch>
        </p:blipFill>
        <p:spPr>
          <a:xfrm>
            <a:off x="2471112" y="3239556"/>
            <a:ext cx="607884" cy="480943"/>
          </a:xfrm>
          <a:prstGeom prst="rect">
            <a:avLst/>
          </a:prstGeom>
        </p:spPr>
      </p:pic>
      <p:sp>
        <p:nvSpPr>
          <p:cNvPr id="80" name="TextBox 79"/>
          <p:cNvSpPr txBox="1"/>
          <p:nvPr/>
        </p:nvSpPr>
        <p:spPr>
          <a:xfrm>
            <a:off x="2775572" y="3148849"/>
            <a:ext cx="357149" cy="369332"/>
          </a:xfrm>
          <a:prstGeom prst="rect">
            <a:avLst/>
          </a:prstGeom>
          <a:noFill/>
        </p:spPr>
        <p:txBody>
          <a:bodyPr wrap="none" lIns="0" tIns="0" rIns="0" bIns="0" rtlCol="0">
            <a:spAutoFit/>
          </a:bodyPr>
          <a:lstStyle/>
          <a:p>
            <a:r>
              <a:rPr lang="en-US" sz="2400" b="1" spc="-70" dirty="0">
                <a:ln w="12700">
                  <a:solidFill>
                    <a:schemeClr val="bg1"/>
                  </a:solidFill>
                </a:ln>
                <a:solidFill>
                  <a:srgbClr val="33862F"/>
                </a:solidFill>
                <a:effectLst>
                  <a:glow rad="254000">
                    <a:schemeClr val="bg1"/>
                  </a:glow>
                </a:effectLst>
              </a:rPr>
              <a:t>C#</a:t>
            </a:r>
          </a:p>
        </p:txBody>
      </p:sp>
      <p:grpSp>
        <p:nvGrpSpPr>
          <p:cNvPr id="76" name="Group 96"/>
          <p:cNvGrpSpPr>
            <a:grpSpLocks noChangeAspect="1"/>
          </p:cNvGrpSpPr>
          <p:nvPr/>
        </p:nvGrpSpPr>
        <p:grpSpPr>
          <a:xfrm>
            <a:off x="2209081" y="2916216"/>
            <a:ext cx="1131946" cy="1126882"/>
            <a:chOff x="9146171" y="2939904"/>
            <a:chExt cx="1131200" cy="1131200"/>
          </a:xfrm>
          <a:solidFill>
            <a:schemeClr val="tx1">
              <a:lumMod val="50000"/>
              <a:lumOff val="50000"/>
            </a:schemeClr>
          </a:solidFill>
        </p:grpSpPr>
        <p:sp>
          <p:nvSpPr>
            <p:cNvPr id="77" name="Circular Arrow 76"/>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Circular Arrow 77"/>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2" name="Group 96"/>
          <p:cNvGrpSpPr>
            <a:grpSpLocks noChangeAspect="1"/>
          </p:cNvGrpSpPr>
          <p:nvPr/>
        </p:nvGrpSpPr>
        <p:grpSpPr>
          <a:xfrm>
            <a:off x="6016002" y="2246657"/>
            <a:ext cx="745916" cy="742579"/>
            <a:chOff x="9146171" y="2939904"/>
            <a:chExt cx="1131200" cy="1131200"/>
          </a:xfrm>
          <a:solidFill>
            <a:schemeClr val="tx1">
              <a:lumMod val="50000"/>
              <a:lumOff val="50000"/>
            </a:schemeClr>
          </a:solidFill>
        </p:grpSpPr>
        <p:sp>
          <p:nvSpPr>
            <p:cNvPr id="83" name="Circular Arrow 82"/>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Circular Arrow 83"/>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5" name="Group 84"/>
          <p:cNvGrpSpPr/>
          <p:nvPr/>
        </p:nvGrpSpPr>
        <p:grpSpPr>
          <a:xfrm>
            <a:off x="6459717" y="3426612"/>
            <a:ext cx="430014" cy="371572"/>
            <a:chOff x="8084830" y="2681919"/>
            <a:chExt cx="980148" cy="846937"/>
          </a:xfrm>
        </p:grpSpPr>
        <p:pic>
          <p:nvPicPr>
            <p:cNvPr id="86" name="Picture 85"/>
            <p:cNvPicPr>
              <a:picLocks noChangeAspect="1"/>
            </p:cNvPicPr>
            <p:nvPr/>
          </p:nvPicPr>
          <p:blipFill>
            <a:blip r:embed="rId10"/>
            <a:stretch>
              <a:fillRect/>
            </a:stretch>
          </p:blipFill>
          <p:spPr>
            <a:xfrm>
              <a:off x="8084830" y="2816307"/>
              <a:ext cx="900621" cy="712549"/>
            </a:xfrm>
            <a:prstGeom prst="rect">
              <a:avLst/>
            </a:prstGeom>
          </p:spPr>
        </p:pic>
        <p:sp>
          <p:nvSpPr>
            <p:cNvPr id="87" name="TextBox 86"/>
            <p:cNvSpPr txBox="1"/>
            <p:nvPr/>
          </p:nvSpPr>
          <p:spPr>
            <a:xfrm>
              <a:off x="8535909" y="2681919"/>
              <a:ext cx="529069" cy="561220"/>
            </a:xfrm>
            <a:prstGeom prst="rect">
              <a:avLst/>
            </a:prstGeom>
            <a:noFill/>
          </p:spPr>
          <p:txBody>
            <a:bodyPr wrap="none" lIns="0" tIns="0" rIns="0" bIns="0" rtlCol="0">
              <a:spAutoFit/>
            </a:bodyPr>
            <a:lstStyle/>
            <a:p>
              <a:r>
                <a:rPr lang="en-US" sz="1600" b="1" spc="-70" dirty="0">
                  <a:ln w="12700">
                    <a:solidFill>
                      <a:schemeClr val="bg1"/>
                    </a:solidFill>
                  </a:ln>
                  <a:solidFill>
                    <a:srgbClr val="33862F"/>
                  </a:solidFill>
                  <a:effectLst>
                    <a:glow rad="76200">
                      <a:schemeClr val="bg1"/>
                    </a:glow>
                  </a:effectLst>
                </a:rPr>
                <a:t>C#</a:t>
              </a:r>
            </a:p>
          </p:txBody>
        </p:sp>
      </p:grpSp>
      <p:grpSp>
        <p:nvGrpSpPr>
          <p:cNvPr id="88" name="Group 96"/>
          <p:cNvGrpSpPr>
            <a:grpSpLocks noChangeAspect="1"/>
          </p:cNvGrpSpPr>
          <p:nvPr/>
        </p:nvGrpSpPr>
        <p:grpSpPr>
          <a:xfrm>
            <a:off x="6292731" y="3253701"/>
            <a:ext cx="745916" cy="742579"/>
            <a:chOff x="9146171" y="2939904"/>
            <a:chExt cx="1131200" cy="1131200"/>
          </a:xfrm>
          <a:solidFill>
            <a:schemeClr val="tx1">
              <a:lumMod val="50000"/>
              <a:lumOff val="50000"/>
            </a:schemeClr>
          </a:solidFill>
        </p:grpSpPr>
        <p:sp>
          <p:nvSpPr>
            <p:cNvPr id="89" name="Circular Arrow 88"/>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Circular Arrow 89"/>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2" name="Group 91"/>
          <p:cNvGrpSpPr/>
          <p:nvPr/>
        </p:nvGrpSpPr>
        <p:grpSpPr>
          <a:xfrm>
            <a:off x="9761181" y="640988"/>
            <a:ext cx="1981200" cy="1340468"/>
            <a:chOff x="4409605" y="3168779"/>
            <a:chExt cx="1981200" cy="1340468"/>
          </a:xfrm>
        </p:grpSpPr>
        <p:sp>
          <p:nvSpPr>
            <p:cNvPr id="93" name="Rectangle 92"/>
            <p:cNvSpPr/>
            <p:nvPr/>
          </p:nvSpPr>
          <p:spPr bwMode="auto">
            <a:xfrm>
              <a:off x="4409605" y="3168779"/>
              <a:ext cx="1784947" cy="134046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Provider Hosted Add-Ins</a:t>
              </a:r>
            </a:p>
          </p:txBody>
        </p:sp>
        <p:pic>
          <p:nvPicPr>
            <p:cNvPr id="94" name="Picture 93"/>
            <p:cNvPicPr>
              <a:picLocks noChangeAspect="1"/>
            </p:cNvPicPr>
            <p:nvPr/>
          </p:nvPicPr>
          <p:blipFill>
            <a:blip r:embed="rId11"/>
            <a:stretch>
              <a:fillRect/>
            </a:stretch>
          </p:blipFill>
          <p:spPr>
            <a:xfrm>
              <a:off x="5246592" y="3476941"/>
              <a:ext cx="529349" cy="417312"/>
            </a:xfrm>
            <a:prstGeom prst="rect">
              <a:avLst/>
            </a:prstGeom>
          </p:spPr>
        </p:pic>
        <p:pic>
          <p:nvPicPr>
            <p:cNvPr id="95" name="Picture 94"/>
            <p:cNvPicPr>
              <a:picLocks noChangeAspect="1"/>
            </p:cNvPicPr>
            <p:nvPr/>
          </p:nvPicPr>
          <p:blipFill>
            <a:blip r:embed="rId11"/>
            <a:stretch>
              <a:fillRect/>
            </a:stretch>
          </p:blipFill>
          <p:spPr>
            <a:xfrm>
              <a:off x="5581574" y="3585493"/>
              <a:ext cx="556200" cy="438480"/>
            </a:xfrm>
            <a:prstGeom prst="rect">
              <a:avLst/>
            </a:prstGeom>
          </p:spPr>
        </p:pic>
        <p:pic>
          <p:nvPicPr>
            <p:cNvPr id="96" name="Picture 95"/>
            <p:cNvPicPr>
              <a:picLocks noChangeAspect="1"/>
            </p:cNvPicPr>
            <p:nvPr/>
          </p:nvPicPr>
          <p:blipFill>
            <a:blip r:embed="rId12"/>
            <a:stretch>
              <a:fillRect/>
            </a:stretch>
          </p:blipFill>
          <p:spPr>
            <a:xfrm>
              <a:off x="5970309" y="3700199"/>
              <a:ext cx="420496" cy="432326"/>
            </a:xfrm>
            <a:prstGeom prst="rect">
              <a:avLst/>
            </a:prstGeom>
          </p:spPr>
        </p:pic>
        <p:pic>
          <p:nvPicPr>
            <p:cNvPr id="97" name="Picture 96"/>
            <p:cNvPicPr>
              <a:picLocks noChangeAspect="1"/>
            </p:cNvPicPr>
            <p:nvPr/>
          </p:nvPicPr>
          <p:blipFill>
            <a:blip r:embed="rId13"/>
            <a:stretch>
              <a:fillRect/>
            </a:stretch>
          </p:blipFill>
          <p:spPr>
            <a:xfrm>
              <a:off x="4893565" y="3772769"/>
              <a:ext cx="688009" cy="605769"/>
            </a:xfrm>
            <a:prstGeom prst="rect">
              <a:avLst/>
            </a:prstGeom>
          </p:spPr>
        </p:pic>
      </p:grpSp>
      <p:grpSp>
        <p:nvGrpSpPr>
          <p:cNvPr id="104" name="Group 103"/>
          <p:cNvGrpSpPr/>
          <p:nvPr/>
        </p:nvGrpSpPr>
        <p:grpSpPr>
          <a:xfrm>
            <a:off x="11059336" y="1696419"/>
            <a:ext cx="430014" cy="371572"/>
            <a:chOff x="8084830" y="2681919"/>
            <a:chExt cx="980148" cy="846937"/>
          </a:xfrm>
        </p:grpSpPr>
        <p:pic>
          <p:nvPicPr>
            <p:cNvPr id="105" name="Picture 104"/>
            <p:cNvPicPr>
              <a:picLocks noChangeAspect="1"/>
            </p:cNvPicPr>
            <p:nvPr/>
          </p:nvPicPr>
          <p:blipFill>
            <a:blip r:embed="rId10"/>
            <a:stretch>
              <a:fillRect/>
            </a:stretch>
          </p:blipFill>
          <p:spPr>
            <a:xfrm>
              <a:off x="8084830" y="2816307"/>
              <a:ext cx="900621" cy="712549"/>
            </a:xfrm>
            <a:prstGeom prst="rect">
              <a:avLst/>
            </a:prstGeom>
          </p:spPr>
        </p:pic>
        <p:sp>
          <p:nvSpPr>
            <p:cNvPr id="106" name="TextBox 105"/>
            <p:cNvSpPr txBox="1"/>
            <p:nvPr/>
          </p:nvSpPr>
          <p:spPr>
            <a:xfrm>
              <a:off x="8535909" y="2681919"/>
              <a:ext cx="529069" cy="561220"/>
            </a:xfrm>
            <a:prstGeom prst="rect">
              <a:avLst/>
            </a:prstGeom>
            <a:noFill/>
          </p:spPr>
          <p:txBody>
            <a:bodyPr wrap="none" lIns="0" tIns="0" rIns="0" bIns="0" rtlCol="0">
              <a:spAutoFit/>
            </a:bodyPr>
            <a:lstStyle/>
            <a:p>
              <a:r>
                <a:rPr lang="en-US" sz="1600" b="1" spc="-70" dirty="0">
                  <a:ln w="12700">
                    <a:solidFill>
                      <a:schemeClr val="bg1"/>
                    </a:solidFill>
                  </a:ln>
                  <a:solidFill>
                    <a:srgbClr val="33862F"/>
                  </a:solidFill>
                  <a:effectLst>
                    <a:glow rad="76200">
                      <a:schemeClr val="bg1"/>
                    </a:glow>
                  </a:effectLst>
                </a:rPr>
                <a:t>C#</a:t>
              </a:r>
            </a:p>
          </p:txBody>
        </p:sp>
      </p:grpSp>
      <p:grpSp>
        <p:nvGrpSpPr>
          <p:cNvPr id="107" name="Group 96"/>
          <p:cNvGrpSpPr>
            <a:grpSpLocks noChangeAspect="1"/>
          </p:cNvGrpSpPr>
          <p:nvPr/>
        </p:nvGrpSpPr>
        <p:grpSpPr>
          <a:xfrm>
            <a:off x="10893527" y="1525878"/>
            <a:ext cx="745916" cy="742579"/>
            <a:chOff x="9146171" y="2939904"/>
            <a:chExt cx="1131200" cy="1131200"/>
          </a:xfrm>
          <a:solidFill>
            <a:schemeClr val="tx1">
              <a:lumMod val="50000"/>
              <a:lumOff val="50000"/>
            </a:schemeClr>
          </a:solidFill>
        </p:grpSpPr>
        <p:sp>
          <p:nvSpPr>
            <p:cNvPr id="108" name="Circular Arrow 107"/>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Circular Arrow 108"/>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0" name="Group 109"/>
          <p:cNvGrpSpPr/>
          <p:nvPr/>
        </p:nvGrpSpPr>
        <p:grpSpPr>
          <a:xfrm>
            <a:off x="11031573" y="5743551"/>
            <a:ext cx="395124" cy="371572"/>
            <a:chOff x="8084830" y="2681919"/>
            <a:chExt cx="900621" cy="846937"/>
          </a:xfrm>
        </p:grpSpPr>
        <p:pic>
          <p:nvPicPr>
            <p:cNvPr id="111" name="Picture 110"/>
            <p:cNvPicPr>
              <a:picLocks noChangeAspect="1"/>
            </p:cNvPicPr>
            <p:nvPr/>
          </p:nvPicPr>
          <p:blipFill>
            <a:blip r:embed="rId10"/>
            <a:stretch>
              <a:fillRect/>
            </a:stretch>
          </p:blipFill>
          <p:spPr>
            <a:xfrm>
              <a:off x="8084830" y="2816307"/>
              <a:ext cx="900621" cy="712549"/>
            </a:xfrm>
            <a:prstGeom prst="rect">
              <a:avLst/>
            </a:prstGeom>
          </p:spPr>
        </p:pic>
        <p:sp>
          <p:nvSpPr>
            <p:cNvPr id="112" name="TextBox 111"/>
            <p:cNvSpPr txBox="1"/>
            <p:nvPr/>
          </p:nvSpPr>
          <p:spPr>
            <a:xfrm>
              <a:off x="8535909" y="2681919"/>
              <a:ext cx="430416" cy="561220"/>
            </a:xfrm>
            <a:prstGeom prst="rect">
              <a:avLst/>
            </a:prstGeom>
            <a:noFill/>
          </p:spPr>
          <p:txBody>
            <a:bodyPr wrap="none" lIns="0" tIns="0" rIns="0" bIns="0" rtlCol="0">
              <a:spAutoFit/>
            </a:bodyPr>
            <a:lstStyle/>
            <a:p>
              <a:r>
                <a:rPr lang="en-US" sz="1600" b="1" spc="-70" dirty="0">
                  <a:ln w="12700">
                    <a:solidFill>
                      <a:schemeClr val="bg1"/>
                    </a:solidFill>
                  </a:ln>
                  <a:solidFill>
                    <a:srgbClr val="33862F"/>
                  </a:solidFill>
                  <a:effectLst>
                    <a:glow rad="76200">
                      <a:schemeClr val="bg1"/>
                    </a:glow>
                  </a:effectLst>
                </a:rPr>
                <a:t>JS</a:t>
              </a:r>
            </a:p>
          </p:txBody>
        </p:sp>
      </p:grpSp>
      <p:grpSp>
        <p:nvGrpSpPr>
          <p:cNvPr id="113" name="Group 96"/>
          <p:cNvGrpSpPr>
            <a:grpSpLocks noChangeAspect="1"/>
          </p:cNvGrpSpPr>
          <p:nvPr/>
        </p:nvGrpSpPr>
        <p:grpSpPr>
          <a:xfrm>
            <a:off x="10865761" y="5573010"/>
            <a:ext cx="745916" cy="742579"/>
            <a:chOff x="9146171" y="2939904"/>
            <a:chExt cx="1131200" cy="1131200"/>
          </a:xfrm>
          <a:solidFill>
            <a:schemeClr val="tx1">
              <a:lumMod val="50000"/>
              <a:lumOff val="50000"/>
            </a:schemeClr>
          </a:solidFill>
        </p:grpSpPr>
        <p:sp>
          <p:nvSpPr>
            <p:cNvPr id="114" name="Circular Arrow 113"/>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Circular Arrow 114"/>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7" name="Group 116"/>
          <p:cNvGrpSpPr/>
          <p:nvPr/>
        </p:nvGrpSpPr>
        <p:grpSpPr>
          <a:xfrm>
            <a:off x="5663258" y="5594659"/>
            <a:ext cx="395124" cy="371572"/>
            <a:chOff x="8084830" y="2681919"/>
            <a:chExt cx="900621" cy="846937"/>
          </a:xfrm>
        </p:grpSpPr>
        <p:pic>
          <p:nvPicPr>
            <p:cNvPr id="118" name="Picture 117"/>
            <p:cNvPicPr>
              <a:picLocks noChangeAspect="1"/>
            </p:cNvPicPr>
            <p:nvPr/>
          </p:nvPicPr>
          <p:blipFill>
            <a:blip r:embed="rId10"/>
            <a:stretch>
              <a:fillRect/>
            </a:stretch>
          </p:blipFill>
          <p:spPr>
            <a:xfrm>
              <a:off x="8084830" y="2816307"/>
              <a:ext cx="900621" cy="712549"/>
            </a:xfrm>
            <a:prstGeom prst="rect">
              <a:avLst/>
            </a:prstGeom>
          </p:spPr>
        </p:pic>
        <p:sp>
          <p:nvSpPr>
            <p:cNvPr id="119" name="TextBox 118"/>
            <p:cNvSpPr txBox="1"/>
            <p:nvPr/>
          </p:nvSpPr>
          <p:spPr>
            <a:xfrm>
              <a:off x="8535909" y="2681919"/>
              <a:ext cx="430416" cy="561220"/>
            </a:xfrm>
            <a:prstGeom prst="rect">
              <a:avLst/>
            </a:prstGeom>
            <a:noFill/>
          </p:spPr>
          <p:txBody>
            <a:bodyPr wrap="none" lIns="0" tIns="0" rIns="0" bIns="0" rtlCol="0">
              <a:spAutoFit/>
            </a:bodyPr>
            <a:lstStyle/>
            <a:p>
              <a:r>
                <a:rPr lang="en-US" sz="1600" b="1" spc="-70" dirty="0">
                  <a:ln w="12700">
                    <a:solidFill>
                      <a:schemeClr val="bg1"/>
                    </a:solidFill>
                  </a:ln>
                  <a:solidFill>
                    <a:srgbClr val="33862F"/>
                  </a:solidFill>
                  <a:effectLst>
                    <a:glow rad="76200">
                      <a:schemeClr val="bg1"/>
                    </a:glow>
                  </a:effectLst>
                </a:rPr>
                <a:t>JS</a:t>
              </a:r>
            </a:p>
          </p:txBody>
        </p:sp>
      </p:grpSp>
      <p:grpSp>
        <p:nvGrpSpPr>
          <p:cNvPr id="120" name="Group 96"/>
          <p:cNvGrpSpPr>
            <a:grpSpLocks noChangeAspect="1"/>
          </p:cNvGrpSpPr>
          <p:nvPr/>
        </p:nvGrpSpPr>
        <p:grpSpPr>
          <a:xfrm>
            <a:off x="5497446" y="5424118"/>
            <a:ext cx="745916" cy="742579"/>
            <a:chOff x="9146171" y="2939904"/>
            <a:chExt cx="1131200" cy="1131200"/>
          </a:xfrm>
          <a:solidFill>
            <a:schemeClr val="tx1">
              <a:lumMod val="50000"/>
              <a:lumOff val="50000"/>
            </a:schemeClr>
          </a:solidFill>
        </p:grpSpPr>
        <p:sp>
          <p:nvSpPr>
            <p:cNvPr id="121" name="Circular Arrow 120"/>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Circular Arrow 121"/>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cxnSp>
        <p:nvCxnSpPr>
          <p:cNvPr id="123" name="Straight Arrow Connector 122"/>
          <p:cNvCxnSpPr/>
          <p:nvPr/>
        </p:nvCxnSpPr>
        <p:spPr>
          <a:xfrm>
            <a:off x="5682488" y="3720499"/>
            <a:ext cx="6633" cy="89632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8" name="Straight Arrow Connector 127"/>
          <p:cNvCxnSpPr/>
          <p:nvPr/>
        </p:nvCxnSpPr>
        <p:spPr>
          <a:xfrm>
            <a:off x="9917740" y="1827130"/>
            <a:ext cx="2139" cy="94976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139" name="Picture 138"/>
          <p:cNvPicPr>
            <a:picLocks noChangeAspect="1"/>
          </p:cNvPicPr>
          <p:nvPr/>
        </p:nvPicPr>
        <p:blipFill>
          <a:blip r:embed="rId14"/>
          <a:stretch>
            <a:fillRect/>
          </a:stretch>
        </p:blipFill>
        <p:spPr>
          <a:xfrm>
            <a:off x="10114698" y="2145412"/>
            <a:ext cx="584010" cy="563760"/>
          </a:xfrm>
          <a:prstGeom prst="rect">
            <a:avLst/>
          </a:prstGeom>
        </p:spPr>
      </p:pic>
      <p:grpSp>
        <p:nvGrpSpPr>
          <p:cNvPr id="141" name="Group 140"/>
          <p:cNvGrpSpPr/>
          <p:nvPr/>
        </p:nvGrpSpPr>
        <p:grpSpPr>
          <a:xfrm>
            <a:off x="9477391" y="3168635"/>
            <a:ext cx="1058733" cy="790979"/>
            <a:chOff x="9477391" y="3168635"/>
            <a:chExt cx="1058733" cy="790979"/>
          </a:xfrm>
        </p:grpSpPr>
        <p:sp>
          <p:nvSpPr>
            <p:cNvPr id="91" name="Rectangle 90"/>
            <p:cNvSpPr/>
            <p:nvPr/>
          </p:nvSpPr>
          <p:spPr bwMode="auto">
            <a:xfrm>
              <a:off x="9477391" y="3168635"/>
              <a:ext cx="1058733" cy="79097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_</a:t>
              </a:r>
              <a:r>
                <a:rPr lang="en-US" sz="1200" dirty="0" err="1">
                  <a:solidFill>
                    <a:schemeClr val="tx1">
                      <a:lumMod val="65000"/>
                      <a:lumOff val="35000"/>
                    </a:schemeClr>
                  </a:solidFill>
                  <a:ea typeface="Segoe UI" pitchFamily="34" charset="0"/>
                  <a:cs typeface="Segoe UI" pitchFamily="34" charset="0"/>
                </a:rPr>
                <a:t>api</a:t>
              </a:r>
              <a:endParaRPr lang="en-US" sz="1200" dirty="0">
                <a:solidFill>
                  <a:schemeClr val="tx1">
                    <a:lumMod val="65000"/>
                    <a:lumOff val="35000"/>
                  </a:schemeClr>
                </a:solidFill>
                <a:ea typeface="Segoe UI" pitchFamily="34" charset="0"/>
                <a:cs typeface="Segoe UI" pitchFamily="34" charset="0"/>
              </a:endParaRPr>
            </a:p>
          </p:txBody>
        </p:sp>
        <p:pic>
          <p:nvPicPr>
            <p:cNvPr id="140" name="Picture 139"/>
            <p:cNvPicPr>
              <a:picLocks noChangeAspect="1"/>
            </p:cNvPicPr>
            <p:nvPr/>
          </p:nvPicPr>
          <p:blipFill>
            <a:blip r:embed="rId15"/>
            <a:stretch>
              <a:fillRect/>
            </a:stretch>
          </p:blipFill>
          <p:spPr>
            <a:xfrm>
              <a:off x="9872114" y="3344088"/>
              <a:ext cx="531295" cy="507415"/>
            </a:xfrm>
            <a:prstGeom prst="rect">
              <a:avLst/>
            </a:prstGeom>
          </p:spPr>
        </p:pic>
      </p:grpSp>
      <p:cxnSp>
        <p:nvCxnSpPr>
          <p:cNvPr id="124" name="Straight Arrow Connector 123"/>
          <p:cNvCxnSpPr/>
          <p:nvPr/>
        </p:nvCxnSpPr>
        <p:spPr>
          <a:xfrm flipH="1" flipV="1">
            <a:off x="9932460" y="3819400"/>
            <a:ext cx="5757" cy="810532"/>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4550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8" presetClass="emph" presetSubtype="0" fill="hold" nodeType="afterEffect">
                                  <p:stCondLst>
                                    <p:cond delay="500"/>
                                  </p:stCondLst>
                                  <p:childTnLst>
                                    <p:animRot by="21600000">
                                      <p:cBhvr>
                                        <p:cTn id="16" dur="2000" fill="hold"/>
                                        <p:tgtEl>
                                          <p:spTgt spid="76"/>
                                        </p:tgtEl>
                                        <p:attrNameLst>
                                          <p:attrName>r</p:attrName>
                                        </p:attrNameLst>
                                      </p:cBhvr>
                                    </p:animRo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10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10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100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100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100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100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nodeType="withEffect">
                                  <p:stCondLst>
                                    <p:cond delay="100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par>
                          <p:cTn id="61" fill="hold">
                            <p:stCondLst>
                              <p:cond delay="1500"/>
                            </p:stCondLst>
                            <p:childTnLst>
                              <p:par>
                                <p:cTn id="62" presetID="8" presetClass="emph" presetSubtype="0" fill="hold" nodeType="afterEffect">
                                  <p:stCondLst>
                                    <p:cond delay="500"/>
                                  </p:stCondLst>
                                  <p:childTnLst>
                                    <p:animRot by="21600000">
                                      <p:cBhvr>
                                        <p:cTn id="63" dur="2000" fill="hold"/>
                                        <p:tgtEl>
                                          <p:spTgt spid="82"/>
                                        </p:tgtEl>
                                        <p:attrNameLst>
                                          <p:attrName>r</p:attrName>
                                        </p:attrNameLst>
                                      </p:cBhvr>
                                    </p:animRot>
                                  </p:childTnLst>
                                </p:cTn>
                              </p:par>
                              <p:par>
                                <p:cTn id="64" presetID="8" presetClass="emph" presetSubtype="0" fill="hold" nodeType="withEffect">
                                  <p:stCondLst>
                                    <p:cond delay="750"/>
                                  </p:stCondLst>
                                  <p:childTnLst>
                                    <p:animRot by="21600000">
                                      <p:cBhvr>
                                        <p:cTn id="65" dur="2000" fill="hold"/>
                                        <p:tgtEl>
                                          <p:spTgt spid="88"/>
                                        </p:tgtEl>
                                        <p:attrNameLst>
                                          <p:attrName>r</p:attrName>
                                        </p:attrNameLst>
                                      </p:cBhvr>
                                    </p:animRot>
                                  </p:childTnLst>
                                </p:cTn>
                              </p:par>
                              <p:par>
                                <p:cTn id="66" presetID="8" presetClass="emph" presetSubtype="0" fill="hold" nodeType="withEffect">
                                  <p:stCondLst>
                                    <p:cond delay="1000"/>
                                  </p:stCondLst>
                                  <p:childTnLst>
                                    <p:animRot by="21600000">
                                      <p:cBhvr>
                                        <p:cTn id="67" dur="2000" fill="hold"/>
                                        <p:tgtEl>
                                          <p:spTgt spid="120"/>
                                        </p:tgtEl>
                                        <p:attrNameLst>
                                          <p:attrName>r</p:attrName>
                                        </p:attrNameLst>
                                      </p:cBhvr>
                                    </p:animRot>
                                  </p:childTnLst>
                                </p:cTn>
                              </p:par>
                            </p:childTnLst>
                          </p:cTn>
                        </p:par>
                        <p:par>
                          <p:cTn id="68" fill="hold">
                            <p:stCondLst>
                              <p:cond delay="4500"/>
                            </p:stCondLst>
                            <p:childTnLst>
                              <p:par>
                                <p:cTn id="69" presetID="22" presetClass="entr" presetSubtype="1" fill="hold"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up)">
                                      <p:cBhvr>
                                        <p:cTn id="71" dur="10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100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42"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fade">
                                      <p:cBhvr>
                                        <p:cTn id="84" dur="1000"/>
                                        <p:tgtEl>
                                          <p:spTgt spid="139"/>
                                        </p:tgtEl>
                                      </p:cBhvr>
                                    </p:animEffect>
                                    <p:anim calcmode="lin" valueType="num">
                                      <p:cBhvr>
                                        <p:cTn id="85" dur="1000" fill="hold"/>
                                        <p:tgtEl>
                                          <p:spTgt spid="139"/>
                                        </p:tgtEl>
                                        <p:attrNameLst>
                                          <p:attrName>ppt_x</p:attrName>
                                        </p:attrNameLst>
                                      </p:cBhvr>
                                      <p:tavLst>
                                        <p:tav tm="0">
                                          <p:val>
                                            <p:strVal val="#ppt_x"/>
                                          </p:val>
                                        </p:tav>
                                        <p:tav tm="100000">
                                          <p:val>
                                            <p:strVal val="#ppt_x"/>
                                          </p:val>
                                        </p:tav>
                                      </p:tavLst>
                                    </p:anim>
                                    <p:anim calcmode="lin" valueType="num">
                                      <p:cBhvr>
                                        <p:cTn id="86" dur="1000" fill="hold"/>
                                        <p:tgtEl>
                                          <p:spTgt spid="13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1000"/>
                                        <p:tgtEl>
                                          <p:spTgt spid="5"/>
                                        </p:tgtEl>
                                      </p:cBhvr>
                                    </p:animEffect>
                                    <p:anim calcmode="lin" valueType="num">
                                      <p:cBhvr>
                                        <p:cTn id="90" dur="1000" fill="hold"/>
                                        <p:tgtEl>
                                          <p:spTgt spid="5"/>
                                        </p:tgtEl>
                                        <p:attrNameLst>
                                          <p:attrName>ppt_x</p:attrName>
                                        </p:attrNameLst>
                                      </p:cBhvr>
                                      <p:tavLst>
                                        <p:tav tm="0">
                                          <p:val>
                                            <p:strVal val="#ppt_x"/>
                                          </p:val>
                                        </p:tav>
                                        <p:tav tm="100000">
                                          <p:val>
                                            <p:strVal val="#ppt_x"/>
                                          </p:val>
                                        </p:tav>
                                      </p:tavLst>
                                    </p:anim>
                                    <p:anim calcmode="lin" valueType="num">
                                      <p:cBhvr>
                                        <p:cTn id="91" dur="1000" fill="hold"/>
                                        <p:tgtEl>
                                          <p:spTgt spid="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1000"/>
                                        <p:tgtEl>
                                          <p:spTgt spid="92"/>
                                        </p:tgtEl>
                                      </p:cBhvr>
                                    </p:animEffect>
                                    <p:anim calcmode="lin" valueType="num">
                                      <p:cBhvr>
                                        <p:cTn id="95" dur="1000" fill="hold"/>
                                        <p:tgtEl>
                                          <p:spTgt spid="92"/>
                                        </p:tgtEl>
                                        <p:attrNameLst>
                                          <p:attrName>ppt_x</p:attrName>
                                        </p:attrNameLst>
                                      </p:cBhvr>
                                      <p:tavLst>
                                        <p:tav tm="0">
                                          <p:val>
                                            <p:strVal val="#ppt_x"/>
                                          </p:val>
                                        </p:tav>
                                        <p:tav tm="100000">
                                          <p:val>
                                            <p:strVal val="#ppt_x"/>
                                          </p:val>
                                        </p:tav>
                                      </p:tavLst>
                                    </p:anim>
                                    <p:anim calcmode="lin" valueType="num">
                                      <p:cBhvr>
                                        <p:cTn id="96" dur="1000" fill="hold"/>
                                        <p:tgtEl>
                                          <p:spTgt spid="9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1000"/>
                                        <p:tgtEl>
                                          <p:spTgt spid="141"/>
                                        </p:tgtEl>
                                      </p:cBhvr>
                                    </p:animEffect>
                                    <p:anim calcmode="lin" valueType="num">
                                      <p:cBhvr>
                                        <p:cTn id="100" dur="1000" fill="hold"/>
                                        <p:tgtEl>
                                          <p:spTgt spid="141"/>
                                        </p:tgtEl>
                                        <p:attrNameLst>
                                          <p:attrName>ppt_x</p:attrName>
                                        </p:attrNameLst>
                                      </p:cBhvr>
                                      <p:tavLst>
                                        <p:tav tm="0">
                                          <p:val>
                                            <p:strVal val="#ppt_x"/>
                                          </p:val>
                                        </p:tav>
                                        <p:tav tm="100000">
                                          <p:val>
                                            <p:strVal val="#ppt_x"/>
                                          </p:val>
                                        </p:tav>
                                      </p:tavLst>
                                    </p:anim>
                                    <p:anim calcmode="lin" valueType="num">
                                      <p:cBhvr>
                                        <p:cTn id="101" dur="1000" fill="hold"/>
                                        <p:tgtEl>
                                          <p:spTgt spid="141"/>
                                        </p:tgtEl>
                                        <p:attrNameLst>
                                          <p:attrName>ppt_y</p:attrName>
                                        </p:attrNameLst>
                                      </p:cBhvr>
                                      <p:tavLst>
                                        <p:tav tm="0">
                                          <p:val>
                                            <p:strVal val="#ppt_y+.1"/>
                                          </p:val>
                                        </p:tav>
                                        <p:tav tm="100000">
                                          <p:val>
                                            <p:strVal val="#ppt_y"/>
                                          </p:val>
                                        </p:tav>
                                      </p:tavLst>
                                    </p:anim>
                                  </p:childTnLst>
                                </p:cTn>
                              </p:par>
                              <p:par>
                                <p:cTn id="102" presetID="10" presetClass="entr" presetSubtype="0" fill="hold" nodeType="withEffect">
                                  <p:stCondLst>
                                    <p:cond delay="100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nodeType="withEffect">
                                  <p:stCondLst>
                                    <p:cond delay="10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500"/>
                                        <p:tgtEl>
                                          <p:spTgt spid="107"/>
                                        </p:tgtEl>
                                      </p:cBhvr>
                                    </p:animEffect>
                                  </p:childTnLst>
                                </p:cTn>
                              </p:par>
                              <p:par>
                                <p:cTn id="108" presetID="10" presetClass="entr" presetSubtype="0" fill="hold" nodeType="withEffect">
                                  <p:stCondLst>
                                    <p:cond delay="100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par>
                          <p:cTn id="111" fill="hold">
                            <p:stCondLst>
                              <p:cond delay="1500"/>
                            </p:stCondLst>
                            <p:childTnLst>
                              <p:par>
                                <p:cTn id="112" presetID="8" presetClass="emph" presetSubtype="0" fill="hold" nodeType="afterEffect">
                                  <p:stCondLst>
                                    <p:cond delay="500"/>
                                  </p:stCondLst>
                                  <p:childTnLst>
                                    <p:animRot by="21600000">
                                      <p:cBhvr>
                                        <p:cTn id="113" dur="2000" fill="hold"/>
                                        <p:tgtEl>
                                          <p:spTgt spid="107"/>
                                        </p:tgtEl>
                                        <p:attrNameLst>
                                          <p:attrName>r</p:attrName>
                                        </p:attrNameLst>
                                      </p:cBhvr>
                                    </p:animRot>
                                  </p:childTnLst>
                                </p:cTn>
                              </p:par>
                              <p:par>
                                <p:cTn id="114" presetID="8" presetClass="emph" presetSubtype="0" fill="hold" nodeType="withEffect">
                                  <p:stCondLst>
                                    <p:cond delay="750"/>
                                  </p:stCondLst>
                                  <p:childTnLst>
                                    <p:animRot by="21600000">
                                      <p:cBhvr>
                                        <p:cTn id="115" dur="2000" fill="hold"/>
                                        <p:tgtEl>
                                          <p:spTgt spid="113"/>
                                        </p:tgtEl>
                                        <p:attrNameLst>
                                          <p:attrName>r</p:attrName>
                                        </p:attrNameLst>
                                      </p:cBhvr>
                                    </p:animRot>
                                  </p:childTnLst>
                                </p:cTn>
                              </p:par>
                            </p:childTnLst>
                          </p:cTn>
                        </p:par>
                        <p:par>
                          <p:cTn id="116" fill="hold">
                            <p:stCondLst>
                              <p:cond delay="4250"/>
                            </p:stCondLst>
                            <p:childTnLst>
                              <p:par>
                                <p:cTn id="117" presetID="22" presetClass="entr" presetSubtype="1" fill="hold" nodeType="afterEffect">
                                  <p:stCondLst>
                                    <p:cond delay="500"/>
                                  </p:stCondLst>
                                  <p:childTnLst>
                                    <p:set>
                                      <p:cBhvr>
                                        <p:cTn id="118" dur="1" fill="hold">
                                          <p:stCondLst>
                                            <p:cond delay="0"/>
                                          </p:stCondLst>
                                        </p:cTn>
                                        <p:tgtEl>
                                          <p:spTgt spid="128"/>
                                        </p:tgtEl>
                                        <p:attrNameLst>
                                          <p:attrName>style.visibility</p:attrName>
                                        </p:attrNameLst>
                                      </p:cBhvr>
                                      <p:to>
                                        <p:strVal val="visible"/>
                                      </p:to>
                                    </p:set>
                                    <p:animEffect transition="in" filter="wipe(up)">
                                      <p:cBhvr>
                                        <p:cTn id="119" dur="1000"/>
                                        <p:tgtEl>
                                          <p:spTgt spid="128"/>
                                        </p:tgtEl>
                                      </p:cBhvr>
                                    </p:animEffect>
                                  </p:childTnLst>
                                </p:cTn>
                              </p:par>
                              <p:par>
                                <p:cTn id="120" presetID="22" presetClass="entr" presetSubtype="4" fill="hold" nodeType="withEffect">
                                  <p:stCondLst>
                                    <p:cond delay="1000"/>
                                  </p:stCondLst>
                                  <p:childTnLst>
                                    <p:set>
                                      <p:cBhvr>
                                        <p:cTn id="121" dur="1" fill="hold">
                                          <p:stCondLst>
                                            <p:cond delay="0"/>
                                          </p:stCondLst>
                                        </p:cTn>
                                        <p:tgtEl>
                                          <p:spTgt spid="124"/>
                                        </p:tgtEl>
                                        <p:attrNameLst>
                                          <p:attrName>style.visibility</p:attrName>
                                        </p:attrNameLst>
                                      </p:cBhvr>
                                      <p:to>
                                        <p:strVal val="visible"/>
                                      </p:to>
                                    </p:set>
                                    <p:animEffect transition="in" filter="wipe(down)">
                                      <p:cBhvr>
                                        <p:cTn id="12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trust solution challenges</a:t>
            </a:r>
          </a:p>
        </p:txBody>
      </p:sp>
      <p:sp>
        <p:nvSpPr>
          <p:cNvPr id="3" name="Content Placeholder 2"/>
          <p:cNvSpPr>
            <a:spLocks noGrp="1"/>
          </p:cNvSpPr>
          <p:nvPr>
            <p:ph type="body" sz="quarter" idx="10"/>
          </p:nvPr>
        </p:nvSpPr>
        <p:spPr/>
        <p:txBody>
          <a:bodyPr/>
          <a:lstStyle/>
          <a:p>
            <a:r>
              <a:rPr lang="en-US" dirty="0"/>
              <a:t>Full trust solutions with ghosted files</a:t>
            </a:r>
          </a:p>
          <a:p>
            <a:pPr lvl="1"/>
            <a:r>
              <a:rPr lang="en-US" dirty="0"/>
              <a:t>Implications to Disaster Recovery model</a:t>
            </a:r>
          </a:p>
          <a:p>
            <a:r>
              <a:rPr lang="en-US" dirty="0"/>
              <a:t>Deployments always cause downtime</a:t>
            </a:r>
          </a:p>
          <a:p>
            <a:pPr lvl="1"/>
            <a:r>
              <a:rPr lang="en-US" dirty="0"/>
              <a:t>Impact on Service Level Agreements as well as availability</a:t>
            </a:r>
          </a:p>
          <a:p>
            <a:pPr lvl="1"/>
            <a:r>
              <a:rPr lang="en-US" dirty="0"/>
              <a:t>Very expensive to maintain enough Infrastructure to reach “near zero”</a:t>
            </a:r>
          </a:p>
          <a:p>
            <a:r>
              <a:rPr lang="en-US" dirty="0"/>
              <a:t>Full trust solutions have to be closely analyzed</a:t>
            </a:r>
          </a:p>
          <a:p>
            <a:pPr lvl="1"/>
            <a:r>
              <a:rPr lang="en-US" dirty="0"/>
              <a:t>Do you trust your solution fully?</a:t>
            </a:r>
          </a:p>
          <a:p>
            <a:pPr lvl="1"/>
            <a:r>
              <a:rPr lang="en-US" dirty="0"/>
              <a:t>Complex Application Lifecycle Management processes</a:t>
            </a:r>
          </a:p>
          <a:p>
            <a:r>
              <a:rPr lang="en-US" dirty="0"/>
              <a:t>Not available in Office 365 (Multi-Tenant or Dedicated </a:t>
            </a:r>
            <a:r>
              <a:rPr lang="en-US" dirty="0" err="1"/>
              <a:t>vNext</a:t>
            </a:r>
            <a:r>
              <a:rPr lang="en-US" dirty="0"/>
              <a:t>) </a:t>
            </a:r>
          </a:p>
          <a:p>
            <a:endParaRPr lang="en-US" dirty="0"/>
          </a:p>
        </p:txBody>
      </p:sp>
    </p:spTree>
    <p:extLst>
      <p:ext uri="{BB962C8B-B14F-4D97-AF65-F5344CB8AC3E}">
        <p14:creationId xmlns:p14="http://schemas.microsoft.com/office/powerpoint/2010/main" val="21472996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be Deprecated soon ?!?!?”</a:t>
            </a:r>
            <a:endParaRPr lang="en-GB" sz="6598" dirty="0"/>
          </a:p>
        </p:txBody>
      </p:sp>
      <p:sp>
        <p:nvSpPr>
          <p:cNvPr id="4" name="TextBox 3"/>
          <p:cNvSpPr txBox="1"/>
          <p:nvPr/>
        </p:nvSpPr>
        <p:spPr>
          <a:xfrm>
            <a:off x="4526217" y="4969934"/>
            <a:ext cx="6744731" cy="1569251"/>
          </a:xfrm>
          <a:prstGeom prst="rect">
            <a:avLst/>
          </a:prstGeom>
          <a:noFill/>
        </p:spPr>
        <p:txBody>
          <a:bodyPr wrap="square" rtlCol="0">
            <a:spAutoFit/>
          </a:bodyPr>
          <a:lstStyle/>
          <a:p>
            <a:r>
              <a:rPr lang="en-US" sz="2399" dirty="0"/>
              <a:t>We use these approaches to build the product ourselves. BUT, many service providers (not just Office365) restrict their usage for the known challenges they impose.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93191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a:t>What about sandbox solutions?</a:t>
            </a:r>
            <a:endParaRPr lang="en-GB" dirty="0"/>
          </a:p>
        </p:txBody>
      </p:sp>
      <p:sp>
        <p:nvSpPr>
          <p:cNvPr id="5" name="Content Placeholder 4"/>
          <p:cNvSpPr>
            <a:spLocks noGrp="1"/>
          </p:cNvSpPr>
          <p:nvPr>
            <p:ph type="body" sz="quarter" idx="10"/>
          </p:nvPr>
        </p:nvSpPr>
        <p:spPr/>
        <p:txBody>
          <a:bodyPr/>
          <a:lstStyle/>
          <a:p>
            <a:r>
              <a:rPr lang="en-US" dirty="0"/>
              <a:t>Code behind sandbox solutions are deprecated</a:t>
            </a:r>
          </a:p>
          <a:p>
            <a:pPr lvl="1"/>
            <a:r>
              <a:rPr lang="en-US" dirty="0"/>
              <a:t>Shows the direction where we are heading</a:t>
            </a:r>
          </a:p>
          <a:p>
            <a:r>
              <a:rPr lang="en-US" dirty="0"/>
              <a:t>No centralized control for sandbox solutions</a:t>
            </a:r>
          </a:p>
          <a:p>
            <a:pPr lvl="1"/>
            <a:r>
              <a:rPr lang="en-US" dirty="0"/>
              <a:t>No enterprise level capabilities for controlling available solutions</a:t>
            </a:r>
          </a:p>
          <a:p>
            <a:r>
              <a:rPr lang="en-US" dirty="0"/>
              <a:t>Possible orphan issues with deactivation</a:t>
            </a:r>
          </a:p>
          <a:p>
            <a:pPr lvl="1"/>
            <a:r>
              <a:rPr lang="en-US" dirty="0"/>
              <a:t>Still based on feature framework with it’s caveats</a:t>
            </a:r>
          </a:p>
          <a:p>
            <a:pPr lvl="1"/>
            <a:r>
              <a:rPr lang="en-US" dirty="0"/>
              <a:t>“We deployed custom default.aspx and now things are broken”</a:t>
            </a:r>
          </a:p>
          <a:p>
            <a:r>
              <a:rPr lang="en-US" dirty="0"/>
              <a:t>Requires deep understanding of </a:t>
            </a:r>
            <a:r>
              <a:rPr lang="en-US" dirty="0" err="1"/>
              <a:t>SharePoint’isms</a:t>
            </a:r>
            <a:endParaRPr lang="en-US" dirty="0"/>
          </a:p>
        </p:txBody>
      </p:sp>
    </p:spTree>
    <p:extLst>
      <p:ext uri="{BB962C8B-B14F-4D97-AF65-F5344CB8AC3E}">
        <p14:creationId xmlns:p14="http://schemas.microsoft.com/office/powerpoint/2010/main" val="35396213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2498</Words>
  <Application>Microsoft Office PowerPoint</Application>
  <PresentationFormat>Custom</PresentationFormat>
  <Paragraphs>355</Paragraphs>
  <Slides>35</Slides>
  <Notes>31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ＭＳ Ｐゴシック</vt:lpstr>
      <vt:lpstr>Arial</vt:lpstr>
      <vt:lpstr>Calibri</vt:lpstr>
      <vt:lpstr>Capitals</vt:lpstr>
      <vt:lpstr>Consolas</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Introduction to SharePoint add-in model transition</vt:lpstr>
      <vt:lpstr>Agenda</vt:lpstr>
      <vt:lpstr>PowerPoint Presentation</vt:lpstr>
      <vt:lpstr>Recommendations</vt:lpstr>
      <vt:lpstr>Introduction</vt:lpstr>
      <vt:lpstr>SharePoint evolves…</vt:lpstr>
      <vt:lpstr>Full trust solution challenges</vt:lpstr>
      <vt:lpstr>“Will Farm Solutions be Deprecated soon ?!?!?”</vt:lpstr>
      <vt:lpstr>What about sandbox solutions?</vt:lpstr>
      <vt:lpstr>“Wait? No feature framework?” </vt:lpstr>
      <vt:lpstr>Customization Development and Deployment Options</vt:lpstr>
      <vt:lpstr>Approaching add-in implementations</vt:lpstr>
      <vt:lpstr>Concentrate on functional requirements, not the technology</vt:lpstr>
      <vt:lpstr>Add-in model practices</vt:lpstr>
      <vt:lpstr>Impact of the customizations</vt:lpstr>
      <vt:lpstr>What does add-ins mean in our terminology</vt:lpstr>
      <vt:lpstr>PowerPoint Presentation</vt:lpstr>
      <vt:lpstr>“But add-ins is the pattern for cloud, not for my on premise…”</vt:lpstr>
      <vt:lpstr>PowerPoint Presentation</vt:lpstr>
      <vt:lpstr>SharePoint add-in model </vt:lpstr>
      <vt:lpstr>Evergreen and release cycle – old model</vt:lpstr>
      <vt:lpstr>Evergreen and release cycle – new model</vt:lpstr>
      <vt:lpstr>Denial is the first step…</vt:lpstr>
      <vt:lpstr>PowerPoint Presentation</vt:lpstr>
      <vt:lpstr>PowerPoint Presentation</vt:lpstr>
      <vt:lpstr>PowerPoint Presentation</vt:lpstr>
      <vt:lpstr>“Will you ever support farm solutions in Office 365?” </vt:lpstr>
      <vt:lpstr>“Will you introduce new model for add-in model replacement in near future?” </vt:lpstr>
      <vt:lpstr>“I can’t do XYZ with add-in model?”</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2017-01-04T11:21:51Z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